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часть</a:t>
          </a:r>
        </a:p>
        <a:p>
          <a:r>
            <a: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обеспечивает комплексное развитие детей во всех пяти взаимодополняющих областях</a:t>
          </a: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образовательного процесса нашего ДОУ и включает парциальные программы</a:t>
          </a:r>
        </a:p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4218A-5343-4C99-B81C-DD172993C80D}" type="pres">
      <dgm:prSet presAssocID="{3813348D-8369-46F9-A692-1586B98518B8}" presName="arrow" presStyleLbl="node1" presStyleIdx="0" presStyleCnt="2" custScaleX="149488" custScaleY="100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B0F-6C7A-4AFB-AE83-31D9C80B3F25}" type="pres">
      <dgm:prSet presAssocID="{08393821-E73D-45EE-8533-5BF7F40A73ED}" presName="arrow" presStyleLbl="node1" presStyleIdx="1" presStyleCnt="2" custScaleX="144015" custScaleY="100159" custRadScaleRad="97382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1932B9-F109-46BF-AFAA-980C40269D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DF98D-B9B6-4B3E-8A90-7B83FB4390B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«Физическое развитие»</a:t>
          </a:r>
          <a:endParaRPr lang="ru-RU" dirty="0"/>
        </a:p>
      </dgm:t>
    </dgm:pt>
    <dgm:pt modelId="{07814ED3-B0CB-4040-96A1-4618C5AE2392}" type="parTrans" cxnId="{9CBA31A0-D1EA-4049-9DC7-30160CA47595}">
      <dgm:prSet/>
      <dgm:spPr/>
      <dgm:t>
        <a:bodyPr/>
        <a:lstStyle/>
        <a:p>
          <a:endParaRPr lang="ru-RU"/>
        </a:p>
      </dgm:t>
    </dgm:pt>
    <dgm:pt modelId="{11F3DEB7-A001-4AFB-8C4E-067336DCA188}" type="sibTrans" cxnId="{9CBA31A0-D1EA-4049-9DC7-30160CA47595}">
      <dgm:prSet/>
      <dgm:spPr/>
      <dgm:t>
        <a:bodyPr/>
        <a:lstStyle/>
        <a:p>
          <a:endParaRPr lang="ru-RU"/>
        </a:p>
      </dgm:t>
    </dgm:pt>
    <dgm:pt modelId="{00848E81-8793-441E-9C9D-E39990D2A81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«Социально – коммуникативное развитие»</a:t>
          </a:r>
          <a:endParaRPr lang="ru-RU" dirty="0"/>
        </a:p>
      </dgm:t>
    </dgm:pt>
    <dgm:pt modelId="{19721E80-4780-42D5-B491-322E75BC1262}" type="parTrans" cxnId="{2B09F3EC-C4E9-4FE9-9E41-6127CCDE21AA}">
      <dgm:prSet/>
      <dgm:spPr/>
      <dgm:t>
        <a:bodyPr/>
        <a:lstStyle/>
        <a:p>
          <a:endParaRPr lang="ru-RU"/>
        </a:p>
      </dgm:t>
    </dgm:pt>
    <dgm:pt modelId="{201EF072-35D6-4644-8F19-302FC61122B9}" type="sibTrans" cxnId="{2B09F3EC-C4E9-4FE9-9E41-6127CCDE21AA}">
      <dgm:prSet/>
      <dgm:spPr/>
      <dgm:t>
        <a:bodyPr/>
        <a:lstStyle/>
        <a:p>
          <a:endParaRPr lang="ru-RU"/>
        </a:p>
      </dgm:t>
    </dgm:pt>
    <dgm:pt modelId="{468FD3FB-D180-461D-80F7-D75DC70609A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«Познавательное развитие» </a:t>
          </a:r>
          <a:endParaRPr lang="ru-RU" dirty="0"/>
        </a:p>
      </dgm:t>
    </dgm:pt>
    <dgm:pt modelId="{E624F089-DF02-490A-9F48-21FB4A6422AC}" type="parTrans" cxnId="{3EAC5AAA-7816-43F7-A0F4-7EF7067423C0}">
      <dgm:prSet/>
      <dgm:spPr/>
      <dgm:t>
        <a:bodyPr/>
        <a:lstStyle/>
        <a:p>
          <a:endParaRPr lang="ru-RU"/>
        </a:p>
      </dgm:t>
    </dgm:pt>
    <dgm:pt modelId="{492B8FB1-7379-47C3-A676-A6F05B0AAEE2}" type="sibTrans" cxnId="{3EAC5AAA-7816-43F7-A0F4-7EF7067423C0}">
      <dgm:prSet/>
      <dgm:spPr/>
      <dgm:t>
        <a:bodyPr/>
        <a:lstStyle/>
        <a:p>
          <a:endParaRPr lang="ru-RU"/>
        </a:p>
      </dgm:t>
    </dgm:pt>
    <dgm:pt modelId="{0F67008E-CE0B-459C-85CD-032693D6363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«Речевое развитие»</a:t>
          </a:r>
          <a:endParaRPr lang="ru-RU" dirty="0"/>
        </a:p>
      </dgm:t>
    </dgm:pt>
    <dgm:pt modelId="{72ADEF25-63F1-41EC-BB99-A8C3086B9537}" type="parTrans" cxnId="{3339F8EA-B1D9-43A8-83EB-0D8F603AD557}">
      <dgm:prSet/>
      <dgm:spPr/>
      <dgm:t>
        <a:bodyPr/>
        <a:lstStyle/>
        <a:p>
          <a:endParaRPr lang="ru-RU"/>
        </a:p>
      </dgm:t>
    </dgm:pt>
    <dgm:pt modelId="{24ED3D98-A61F-4566-BD7A-02F893D23BAA}" type="sibTrans" cxnId="{3339F8EA-B1D9-43A8-83EB-0D8F603AD557}">
      <dgm:prSet/>
      <dgm:spPr/>
      <dgm:t>
        <a:bodyPr/>
        <a:lstStyle/>
        <a:p>
          <a:endParaRPr lang="ru-RU"/>
        </a:p>
      </dgm:t>
    </dgm:pt>
    <dgm:pt modelId="{7675EE70-4180-4D07-A104-EED962EB19E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«Художественно – эстетическое развитие»</a:t>
          </a:r>
          <a:endParaRPr lang="ru-RU" dirty="0"/>
        </a:p>
      </dgm:t>
    </dgm:pt>
    <dgm:pt modelId="{27F482D6-889B-4C68-9009-238D7215A001}" type="parTrans" cxnId="{F49042FD-D7BF-4A11-AD66-70A011B31F84}">
      <dgm:prSet/>
      <dgm:spPr/>
      <dgm:t>
        <a:bodyPr/>
        <a:lstStyle/>
        <a:p>
          <a:endParaRPr lang="ru-RU"/>
        </a:p>
      </dgm:t>
    </dgm:pt>
    <dgm:pt modelId="{C43F5F14-C533-4E29-9CF7-8EA70BEFBA1D}" type="sibTrans" cxnId="{F49042FD-D7BF-4A11-AD66-70A011B31F84}">
      <dgm:prSet/>
      <dgm:spPr/>
      <dgm:t>
        <a:bodyPr/>
        <a:lstStyle/>
        <a:p>
          <a:endParaRPr lang="ru-RU"/>
        </a:p>
      </dgm:t>
    </dgm:pt>
    <dgm:pt modelId="{3EC1011E-A982-41BF-ACF6-29C952CC04AB}" type="pres">
      <dgm:prSet presAssocID="{DB1932B9-F109-46BF-AFAA-980C40269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CCD15-5B0E-4579-8101-3E0D4DBB1994}" type="pres">
      <dgm:prSet presAssocID="{A4EDF98D-B9B6-4B3E-8A90-7B83FB4390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60C7-68B5-413A-B26E-756A10E424CD}" type="pres">
      <dgm:prSet presAssocID="{11F3DEB7-A001-4AFB-8C4E-067336DCA188}" presName="sibTrans" presStyleCnt="0"/>
      <dgm:spPr/>
    </dgm:pt>
    <dgm:pt modelId="{C37ACD70-DB16-49C8-AA67-CB4740F27D01}" type="pres">
      <dgm:prSet presAssocID="{00848E81-8793-441E-9C9D-E39990D2A8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4CE9-E0EA-4734-8045-A440CE3A41D8}" type="pres">
      <dgm:prSet presAssocID="{201EF072-35D6-4644-8F19-302FC61122B9}" presName="sibTrans" presStyleCnt="0"/>
      <dgm:spPr/>
    </dgm:pt>
    <dgm:pt modelId="{F5D6FB05-7BF7-4789-8BDD-1A37094CC9F2}" type="pres">
      <dgm:prSet presAssocID="{468FD3FB-D180-461D-80F7-D75DC70609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A27EC-9F66-43C2-BF3A-C85D04FA9BA6}" type="pres">
      <dgm:prSet presAssocID="{492B8FB1-7379-47C3-A676-A6F05B0AAEE2}" presName="sibTrans" presStyleCnt="0"/>
      <dgm:spPr/>
    </dgm:pt>
    <dgm:pt modelId="{6B21A875-6B79-4096-A8AA-7B29C8168E10}" type="pres">
      <dgm:prSet presAssocID="{0F67008E-CE0B-459C-85CD-032693D636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E53DD-C049-4376-BABE-AD839487A711}" type="pres">
      <dgm:prSet presAssocID="{24ED3D98-A61F-4566-BD7A-02F893D23BAA}" presName="sibTrans" presStyleCnt="0"/>
      <dgm:spPr/>
    </dgm:pt>
    <dgm:pt modelId="{20726B89-927C-41BA-BF1B-407B96473346}" type="pres">
      <dgm:prSet presAssocID="{7675EE70-4180-4D07-A104-EED962EB19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9F3EC-C4E9-4FE9-9E41-6127CCDE21AA}" srcId="{DB1932B9-F109-46BF-AFAA-980C40269DD5}" destId="{00848E81-8793-441E-9C9D-E39990D2A819}" srcOrd="1" destOrd="0" parTransId="{19721E80-4780-42D5-B491-322E75BC1262}" sibTransId="{201EF072-35D6-4644-8F19-302FC61122B9}"/>
    <dgm:cxn modelId="{1E433F64-6331-47EB-979F-61255DA55843}" type="presOf" srcId="{A4EDF98D-B9B6-4B3E-8A90-7B83FB4390BE}" destId="{AC2CCD15-5B0E-4579-8101-3E0D4DBB1994}" srcOrd="0" destOrd="0" presId="urn:microsoft.com/office/officeart/2005/8/layout/default"/>
    <dgm:cxn modelId="{05F4B724-87B0-4ADA-832D-63A90CFFCB66}" type="presOf" srcId="{DB1932B9-F109-46BF-AFAA-980C40269DD5}" destId="{3EC1011E-A982-41BF-ACF6-29C952CC04AB}" srcOrd="0" destOrd="0" presId="urn:microsoft.com/office/officeart/2005/8/layout/default"/>
    <dgm:cxn modelId="{3EAC5AAA-7816-43F7-A0F4-7EF7067423C0}" srcId="{DB1932B9-F109-46BF-AFAA-980C40269DD5}" destId="{468FD3FB-D180-461D-80F7-D75DC70609AA}" srcOrd="2" destOrd="0" parTransId="{E624F089-DF02-490A-9F48-21FB4A6422AC}" sibTransId="{492B8FB1-7379-47C3-A676-A6F05B0AAEE2}"/>
    <dgm:cxn modelId="{BC5D82D6-34C4-4FEA-8C11-0179CF63A603}" type="presOf" srcId="{468FD3FB-D180-461D-80F7-D75DC70609AA}" destId="{F5D6FB05-7BF7-4789-8BDD-1A37094CC9F2}" srcOrd="0" destOrd="0" presId="urn:microsoft.com/office/officeart/2005/8/layout/default"/>
    <dgm:cxn modelId="{162F06F5-D37C-47FE-9317-BA61E5E1C1D0}" type="presOf" srcId="{0F67008E-CE0B-459C-85CD-032693D6363B}" destId="{6B21A875-6B79-4096-A8AA-7B29C8168E10}" srcOrd="0" destOrd="0" presId="urn:microsoft.com/office/officeart/2005/8/layout/default"/>
    <dgm:cxn modelId="{9CBA31A0-D1EA-4049-9DC7-30160CA47595}" srcId="{DB1932B9-F109-46BF-AFAA-980C40269DD5}" destId="{A4EDF98D-B9B6-4B3E-8A90-7B83FB4390BE}" srcOrd="0" destOrd="0" parTransId="{07814ED3-B0CB-4040-96A1-4618C5AE2392}" sibTransId="{11F3DEB7-A001-4AFB-8C4E-067336DCA188}"/>
    <dgm:cxn modelId="{3339F8EA-B1D9-43A8-83EB-0D8F603AD557}" srcId="{DB1932B9-F109-46BF-AFAA-980C40269DD5}" destId="{0F67008E-CE0B-459C-85CD-032693D6363B}" srcOrd="3" destOrd="0" parTransId="{72ADEF25-63F1-41EC-BB99-A8C3086B9537}" sibTransId="{24ED3D98-A61F-4566-BD7A-02F893D23BAA}"/>
    <dgm:cxn modelId="{F49042FD-D7BF-4A11-AD66-70A011B31F84}" srcId="{DB1932B9-F109-46BF-AFAA-980C40269DD5}" destId="{7675EE70-4180-4D07-A104-EED962EB19E7}" srcOrd="4" destOrd="0" parTransId="{27F482D6-889B-4C68-9009-238D7215A001}" sibTransId="{C43F5F14-C533-4E29-9CF7-8EA70BEFBA1D}"/>
    <dgm:cxn modelId="{2DA47134-E962-4732-9032-3A9B30292F38}" type="presOf" srcId="{7675EE70-4180-4D07-A104-EED962EB19E7}" destId="{20726B89-927C-41BA-BF1B-407B96473346}" srcOrd="0" destOrd="0" presId="urn:microsoft.com/office/officeart/2005/8/layout/default"/>
    <dgm:cxn modelId="{85977457-B856-45FC-BB01-44833D899ACA}" type="presOf" srcId="{00848E81-8793-441E-9C9D-E39990D2A819}" destId="{C37ACD70-DB16-49C8-AA67-CB4740F27D01}" srcOrd="0" destOrd="0" presId="urn:microsoft.com/office/officeart/2005/8/layout/default"/>
    <dgm:cxn modelId="{3E821EE7-4DE6-4F41-97C0-A62E551BE7CB}" type="presParOf" srcId="{3EC1011E-A982-41BF-ACF6-29C952CC04AB}" destId="{AC2CCD15-5B0E-4579-8101-3E0D4DBB1994}" srcOrd="0" destOrd="0" presId="urn:microsoft.com/office/officeart/2005/8/layout/default"/>
    <dgm:cxn modelId="{2F26DA38-C3F8-471D-87DF-97DAEB7DD973}" type="presParOf" srcId="{3EC1011E-A982-41BF-ACF6-29C952CC04AB}" destId="{5D5B60C7-68B5-413A-B26E-756A10E424CD}" srcOrd="1" destOrd="0" presId="urn:microsoft.com/office/officeart/2005/8/layout/default"/>
    <dgm:cxn modelId="{77F394AF-B54F-4016-8304-B2E68A85B4D6}" type="presParOf" srcId="{3EC1011E-A982-41BF-ACF6-29C952CC04AB}" destId="{C37ACD70-DB16-49C8-AA67-CB4740F27D01}" srcOrd="2" destOrd="0" presId="urn:microsoft.com/office/officeart/2005/8/layout/default"/>
    <dgm:cxn modelId="{E66D0E9D-FCD2-47DE-A5D7-E4CBC046AAEC}" type="presParOf" srcId="{3EC1011E-A982-41BF-ACF6-29C952CC04AB}" destId="{758E4CE9-E0EA-4734-8045-A440CE3A41D8}" srcOrd="3" destOrd="0" presId="urn:microsoft.com/office/officeart/2005/8/layout/default"/>
    <dgm:cxn modelId="{895E4915-EA94-439B-B6EA-7F8BD0A064AC}" type="presParOf" srcId="{3EC1011E-A982-41BF-ACF6-29C952CC04AB}" destId="{F5D6FB05-7BF7-4789-8BDD-1A37094CC9F2}" srcOrd="4" destOrd="0" presId="urn:microsoft.com/office/officeart/2005/8/layout/default"/>
    <dgm:cxn modelId="{6DE89960-B6BE-4632-BBB7-A29E02AEA4E7}" type="presParOf" srcId="{3EC1011E-A982-41BF-ACF6-29C952CC04AB}" destId="{BAEA27EC-9F66-43C2-BF3A-C85D04FA9BA6}" srcOrd="5" destOrd="0" presId="urn:microsoft.com/office/officeart/2005/8/layout/default"/>
    <dgm:cxn modelId="{9669D454-9070-4470-9CB6-3FF47ABAFD38}" type="presParOf" srcId="{3EC1011E-A982-41BF-ACF6-29C952CC04AB}" destId="{6B21A875-6B79-4096-A8AA-7B29C8168E10}" srcOrd="6" destOrd="0" presId="urn:microsoft.com/office/officeart/2005/8/layout/default"/>
    <dgm:cxn modelId="{7CA947A6-83FF-43DD-8346-50E029A5FB58}" type="presParOf" srcId="{3EC1011E-A982-41BF-ACF6-29C952CC04AB}" destId="{9D6E53DD-C049-4376-BABE-AD839487A711}" srcOrd="7" destOrd="0" presId="urn:microsoft.com/office/officeart/2005/8/layout/default"/>
    <dgm:cxn modelId="{645DB383-7FF6-4C69-B2AD-1CAAEBCB0409}" type="presParOf" srcId="{3EC1011E-A982-41BF-ACF6-29C952CC04AB}" destId="{20726B89-927C-41BA-BF1B-407B96473346}" srcOrd="8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-770295" y="105527"/>
          <a:ext cx="4930029" cy="330318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часть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обеспечивает комплексное развитие детей во всех пяти взаимодополняющих областях</a:t>
          </a:r>
          <a:endParaRPr lang="ru-RU" sz="18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127" y="524612"/>
        <a:ext cx="2725128" cy="2465015"/>
      </dsp:txXfrm>
    </dsp:sp>
    <dsp:sp modelId="{0C9F5B0F-6C7A-4AFB-AE83-31D9C80B3F25}">
      <dsp:nvSpPr>
        <dsp:cNvPr id="0" name=""/>
        <dsp:cNvSpPr/>
      </dsp:nvSpPr>
      <dsp:spPr>
        <a:xfrm rot="5400000">
          <a:off x="2749780" y="105527"/>
          <a:ext cx="4749532" cy="330318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образовательного процесса нашего ДОУ и включает парциальные программы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4051011" y="569737"/>
        <a:ext cx="2725128" cy="2374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CCD15-5B0E-4579-8101-3E0D4DBB1994}">
      <dsp:nvSpPr>
        <dsp:cNvPr id="0" name=""/>
        <dsp:cNvSpPr/>
      </dsp:nvSpPr>
      <dsp:spPr>
        <a:xfrm>
          <a:off x="0" y="306356"/>
          <a:ext cx="2390713" cy="14344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«Физическое развитие»</a:t>
          </a:r>
          <a:endParaRPr lang="ru-RU" sz="2100" kern="1200" dirty="0"/>
        </a:p>
      </dsp:txBody>
      <dsp:txXfrm>
        <a:off x="0" y="306356"/>
        <a:ext cx="2390713" cy="1434428"/>
      </dsp:txXfrm>
    </dsp:sp>
    <dsp:sp modelId="{C37ACD70-DB16-49C8-AA67-CB4740F27D01}">
      <dsp:nvSpPr>
        <dsp:cNvPr id="0" name=""/>
        <dsp:cNvSpPr/>
      </dsp:nvSpPr>
      <dsp:spPr>
        <a:xfrm>
          <a:off x="2629785" y="306356"/>
          <a:ext cx="2390713" cy="14344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«Социально – коммуникативное развитие»</a:t>
          </a:r>
          <a:endParaRPr lang="ru-RU" sz="2100" kern="1200" dirty="0"/>
        </a:p>
      </dsp:txBody>
      <dsp:txXfrm>
        <a:off x="2629785" y="306356"/>
        <a:ext cx="2390713" cy="1434428"/>
      </dsp:txXfrm>
    </dsp:sp>
    <dsp:sp modelId="{F5D6FB05-7BF7-4789-8BDD-1A37094CC9F2}">
      <dsp:nvSpPr>
        <dsp:cNvPr id="0" name=""/>
        <dsp:cNvSpPr/>
      </dsp:nvSpPr>
      <dsp:spPr>
        <a:xfrm>
          <a:off x="5259570" y="306356"/>
          <a:ext cx="2390713" cy="14344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«Познавательное развитие» </a:t>
          </a:r>
          <a:endParaRPr lang="ru-RU" sz="2100" kern="1200" dirty="0"/>
        </a:p>
      </dsp:txBody>
      <dsp:txXfrm>
        <a:off x="5259570" y="306356"/>
        <a:ext cx="2390713" cy="1434428"/>
      </dsp:txXfrm>
    </dsp:sp>
    <dsp:sp modelId="{6B21A875-6B79-4096-A8AA-7B29C8168E10}">
      <dsp:nvSpPr>
        <dsp:cNvPr id="0" name=""/>
        <dsp:cNvSpPr/>
      </dsp:nvSpPr>
      <dsp:spPr>
        <a:xfrm>
          <a:off x="1314892" y="1979856"/>
          <a:ext cx="2390713" cy="14344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«Речевое развитие»</a:t>
          </a:r>
          <a:endParaRPr lang="ru-RU" sz="2100" kern="1200" dirty="0"/>
        </a:p>
      </dsp:txBody>
      <dsp:txXfrm>
        <a:off x="1314892" y="1979856"/>
        <a:ext cx="2390713" cy="1434428"/>
      </dsp:txXfrm>
    </dsp:sp>
    <dsp:sp modelId="{20726B89-927C-41BA-BF1B-407B96473346}">
      <dsp:nvSpPr>
        <dsp:cNvPr id="0" name=""/>
        <dsp:cNvSpPr/>
      </dsp:nvSpPr>
      <dsp:spPr>
        <a:xfrm>
          <a:off x="3944677" y="1979856"/>
          <a:ext cx="2390713" cy="143442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«Художественно – эстетическое развитие»</a:t>
          </a:r>
          <a:endParaRPr lang="ru-RU" sz="2100" kern="1200" dirty="0"/>
        </a:p>
      </dsp:txBody>
      <dsp:txXfrm>
        <a:off x="3944677" y="1979856"/>
        <a:ext cx="2390713" cy="143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3"/>
            <a:ext cx="7772400" cy="2500951"/>
          </a:xfrm>
          <a:effectLst/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МБДОУ детского сада №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«</a:t>
            </a:r>
            <a:r>
              <a:rPr lang="ru-RU" alt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Родничок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 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ДО)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126820" y="333377"/>
            <a:ext cx="71094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«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Родничок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с.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Левашово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Некрасовского района,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729099" y="6165850"/>
            <a:ext cx="1904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Левашово</a:t>
            </a:r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5738713"/>
              </p:ext>
            </p:extLst>
          </p:nvPr>
        </p:nvGraphicFramePr>
        <p:xfrm>
          <a:off x="747423" y="1757807"/>
          <a:ext cx="7650284" cy="372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6207" y="749963"/>
            <a:ext cx="72038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Направления обучения и </a:t>
            </a:r>
            <a:r>
              <a:rPr lang="ru-RU" sz="3200" dirty="0" smtClean="0"/>
              <a:t>воспитания образовательные </a:t>
            </a:r>
            <a:r>
              <a:rPr lang="ru-RU" sz="3200" dirty="0"/>
              <a:t>области: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3569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34887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8" y="3789365"/>
            <a:ext cx="3232150" cy="2179637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18088" y="1628777"/>
            <a:ext cx="2938462" cy="2239963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827090" y="1700213"/>
            <a:ext cx="2382837" cy="2863850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50827" y="3789365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30007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873" y="602272"/>
            <a:ext cx="852189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на основе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Федерации»;   ФГОС ДО, утвержденного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17.10.2013 № 1155 (далее — ФГОС ДО); 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образования, утвержденной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25.11.2022 № 1028 (далее — ФОП ДО); 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31.07.2020 № 373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дошкольного образования»;  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МБДОУ детский сад № 12 «Родничок» (далее — ОП ДО); 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отношений: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(законных представителей) и значимых для ребенка взрослых;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общества.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</a:t>
            </a: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цель воспитания  в ДОУ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первичного опыта деятельности и поведения в соответствии с традиционными ценностями, принятыми в обществе нормами и 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правилами  (п..29.2.1.1 ФОП ДО)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</a:t>
            </a:r>
            <a:r>
              <a:rPr lang="ru-RU" dirty="0" smtClean="0">
                <a:latin typeface="Times New Roman" panose="02020603050405020304" pitchFamily="18" charset="0"/>
              </a:rPr>
              <a:t>личности, </a:t>
            </a:r>
            <a:r>
              <a:rPr lang="ru-RU" dirty="0">
                <a:latin typeface="Times New Roman" panose="02020603050405020304" pitchFamily="18" charset="0"/>
              </a:rPr>
              <a:t>основанному на принятых в обществе представлениях о добре и зле, должном и </a:t>
            </a:r>
            <a:r>
              <a:rPr lang="ru-RU" dirty="0" smtClean="0">
                <a:latin typeface="Times New Roman" panose="02020603050405020304" pitchFamily="18" charset="0"/>
              </a:rPr>
              <a:t>недопустимом;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</a:t>
            </a:r>
            <a:r>
              <a:rPr lang="ru-RU" dirty="0" smtClean="0">
                <a:latin typeface="Times New Roman" panose="02020603050405020304" pitchFamily="18" charset="0"/>
              </a:rPr>
              <a:t>нравственности, </a:t>
            </a:r>
            <a:r>
              <a:rPr lang="ru-RU" dirty="0">
                <a:latin typeface="Times New Roman" panose="02020603050405020304" pitchFamily="18" charset="0"/>
              </a:rPr>
              <a:t>основанной на духовных отечественных традициях, внутренней установке личности поступать согласно своей </a:t>
            </a:r>
            <a:r>
              <a:rPr lang="ru-RU" dirty="0" smtClean="0">
                <a:latin typeface="Times New Roman" panose="02020603050405020304" pitchFamily="18" charset="0"/>
              </a:rPr>
              <a:t>совести;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29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Патриотическое направление 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оздоровительное 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1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16" y="1495334"/>
            <a:ext cx="4628240" cy="4826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и институциональными нормативными документами и локальными нормативными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актами.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715" y="174726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08" y="1495334"/>
            <a:ext cx="3097709" cy="34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55" y="5122882"/>
            <a:ext cx="2523118" cy="159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862" cy="52187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</a:t>
            </a:r>
            <a:r>
              <a:rPr lang="ru-RU" alt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07.05.2012 №599 «О мерах по реализации государственной политики в области образования и науки»;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29.05.2017 №240 «Об объявлении в Российской Федерации Десятилетия детства»;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66" y="385819"/>
            <a:ext cx="8353425" cy="4862870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7192"/>
            <a:ext cx="9144000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ребёнка в период дошкольного детства с учётом возрастных и индивидуальных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духовно-нравственных ценностей российского народа, исторических и национально-культурных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Задачи ФОП </a:t>
            </a:r>
            <a:r>
              <a:rPr lang="ru-RU" b="1" dirty="0" smtClean="0">
                <a:latin typeface="Times New Roman"/>
                <a:ea typeface="Times New Roman"/>
              </a:rPr>
              <a:t>ДО: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единых для Российской Федерации содержания дошкольного образования и планируемых результатов освоения образовательной программы;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-приобщение детей (в соответствии с возрастными особенностями) к базовым ценностям российского народа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достоинство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и свободы человека, патриотизм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 семья, созидательный труд, приоритет духовного над материальным, гуманизм, милосердие,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коллективизм, взаимопомощь и взаимоуважение, историческая память и преемственность поколений, единство народов России;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их безопасности;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5751951"/>
              </p:ext>
            </p:extLst>
          </p:nvPr>
        </p:nvGraphicFramePr>
        <p:xfrm>
          <a:off x="1176792" y="1752672"/>
          <a:ext cx="6774511" cy="351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21085" y="344850"/>
            <a:ext cx="1582356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423" y="889844"/>
            <a:ext cx="8054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следующие парциальные программы: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Парциальная программа «Первые шаги» для детей от 1 до 3 лет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Е.О.Смирнова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Л.Н.Галигузова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С.Ю.Мещерякова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«Приключение будущих первоклассников» 6-7 лет Н.Ю.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Куражева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«Цветик-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Программа по музыкальному воспитанию «Ладушки»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И.Каплунова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И.Новоскольцева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Программа экологического образования дошкольников «Наш дом – природа»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Н.А.Рыжова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И.А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Лыкова Парциальная образовательная программа для детей дошкольного возраста «Мир без 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Парциальная программа Князева О.Л.,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М.Д. Приобщение к истокам русской народной 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Левашововедение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для детей от 3-7 лет, авторский коллектив педагогов МБДОУ д/с №12 «Родничок»,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с.Левашово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3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2" y="1285877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8" y="1285875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643188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00063" y="1428750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90" y="135731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7190" y="2714625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40" y="3643315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142875" y="3786190"/>
            <a:ext cx="285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2643188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90" y="3643315"/>
            <a:ext cx="3214687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13" y="2643188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2" y="3643315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72252" y="3714750"/>
            <a:ext cx="25003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77977" y="687390"/>
            <a:ext cx="5554663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1098550" y="1441450"/>
            <a:ext cx="3429000" cy="1066800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111250" y="2760663"/>
            <a:ext cx="2781300" cy="1066800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6390" y="1657350"/>
            <a:ext cx="733425" cy="63658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39727" y="2960688"/>
            <a:ext cx="735013" cy="665162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4"/>
          <p:cNvSpPr txBox="1"/>
          <p:nvPr/>
        </p:nvSpPr>
        <p:spPr>
          <a:xfrm>
            <a:off x="1271590" y="1600200"/>
            <a:ext cx="3024187" cy="750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30315" y="3017840"/>
            <a:ext cx="24844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140" y="1236663"/>
            <a:ext cx="3933825" cy="1477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4556125" y="1890715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3965575" y="3190877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4675" y="2855913"/>
            <a:ext cx="4459288" cy="1200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планируемые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4075115"/>
            <a:ext cx="6445250" cy="23082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pc="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3633788" y="3848102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583</TotalTime>
  <Words>1555</Words>
  <Application>Microsoft Office PowerPoint</Application>
  <PresentationFormat>Экран (4:3)</PresentationFormat>
  <Paragraphs>161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SimSun</vt:lpstr>
      <vt:lpstr>Arial</vt:lpstr>
      <vt:lpstr>Arial Unicode MS</vt:lpstr>
      <vt:lpstr>Calibri</vt:lpstr>
      <vt:lpstr>Georgia</vt:lpstr>
      <vt:lpstr>Mangal</vt:lpstr>
      <vt:lpstr>Symbol</vt:lpstr>
      <vt:lpstr>Times New Roman</vt:lpstr>
      <vt:lpstr>Trebuchet MS</vt:lpstr>
      <vt:lpstr>Wingdings</vt:lpstr>
      <vt:lpstr>Воздушный поток</vt:lpstr>
      <vt:lpstr>  Краткая презентация  образовательной программы дошкольного образования  МБДОУ детского сада №12 «Родничок» (ОП ДО)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Admin</cp:lastModifiedBy>
  <cp:revision>33</cp:revision>
  <dcterms:created xsi:type="dcterms:W3CDTF">2023-08-02T09:43:03Z</dcterms:created>
  <dcterms:modified xsi:type="dcterms:W3CDTF">2023-11-21T07:53:05Z</dcterms:modified>
</cp:coreProperties>
</file>