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 id="263" r:id="rId7"/>
    <p:sldId id="264" r:id="rId8"/>
    <p:sldId id="267" r:id="rId9"/>
    <p:sldId id="268"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16" autoAdjust="0"/>
    <p:restoredTop sz="94660"/>
  </p:normalViewPr>
  <p:slideViewPr>
    <p:cSldViewPr>
      <p:cViewPr varScale="1">
        <p:scale>
          <a:sx n="65" d="100"/>
          <a:sy n="65" d="100"/>
        </p:scale>
        <p:origin x="-154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C082C69-1693-411A-AE21-38192663EDC3}" type="datetimeFigureOut">
              <a:rPr lang="ru-RU" smtClean="0"/>
              <a:t>20.02.2014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C61241-F9DD-4D5B-AB5D-4502CD905F56}" type="slidenum">
              <a:rPr lang="ru-RU" smtClean="0"/>
              <a:t>‹#›</a:t>
            </a:fld>
            <a:endParaRPr lang="ru-RU"/>
          </a:p>
        </p:txBody>
      </p:sp>
    </p:spTree>
    <p:extLst>
      <p:ext uri="{BB962C8B-B14F-4D97-AF65-F5344CB8AC3E}">
        <p14:creationId xmlns:p14="http://schemas.microsoft.com/office/powerpoint/2010/main" val="3424255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C082C69-1693-411A-AE21-38192663EDC3}" type="datetimeFigureOut">
              <a:rPr lang="ru-RU" smtClean="0"/>
              <a:t>20.02.2014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C61241-F9DD-4D5B-AB5D-4502CD905F56}" type="slidenum">
              <a:rPr lang="ru-RU" smtClean="0"/>
              <a:t>‹#›</a:t>
            </a:fld>
            <a:endParaRPr lang="ru-RU"/>
          </a:p>
        </p:txBody>
      </p:sp>
    </p:spTree>
    <p:extLst>
      <p:ext uri="{BB962C8B-B14F-4D97-AF65-F5344CB8AC3E}">
        <p14:creationId xmlns:p14="http://schemas.microsoft.com/office/powerpoint/2010/main" val="3892072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C082C69-1693-411A-AE21-38192663EDC3}" type="datetimeFigureOut">
              <a:rPr lang="ru-RU" smtClean="0"/>
              <a:t>20.02.2014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C61241-F9DD-4D5B-AB5D-4502CD905F56}" type="slidenum">
              <a:rPr lang="ru-RU" smtClean="0"/>
              <a:t>‹#›</a:t>
            </a:fld>
            <a:endParaRPr lang="ru-RU"/>
          </a:p>
        </p:txBody>
      </p:sp>
    </p:spTree>
    <p:extLst>
      <p:ext uri="{BB962C8B-B14F-4D97-AF65-F5344CB8AC3E}">
        <p14:creationId xmlns:p14="http://schemas.microsoft.com/office/powerpoint/2010/main" val="2096571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C082C69-1693-411A-AE21-38192663EDC3}" type="datetimeFigureOut">
              <a:rPr lang="ru-RU" smtClean="0"/>
              <a:t>20.02.2014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C61241-F9DD-4D5B-AB5D-4502CD905F56}" type="slidenum">
              <a:rPr lang="ru-RU" smtClean="0"/>
              <a:t>‹#›</a:t>
            </a:fld>
            <a:endParaRPr lang="ru-RU"/>
          </a:p>
        </p:txBody>
      </p:sp>
    </p:spTree>
    <p:extLst>
      <p:ext uri="{BB962C8B-B14F-4D97-AF65-F5344CB8AC3E}">
        <p14:creationId xmlns:p14="http://schemas.microsoft.com/office/powerpoint/2010/main" val="1059276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C082C69-1693-411A-AE21-38192663EDC3}" type="datetimeFigureOut">
              <a:rPr lang="ru-RU" smtClean="0"/>
              <a:t>20.02.2014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C61241-F9DD-4D5B-AB5D-4502CD905F56}" type="slidenum">
              <a:rPr lang="ru-RU" smtClean="0"/>
              <a:t>‹#›</a:t>
            </a:fld>
            <a:endParaRPr lang="ru-RU"/>
          </a:p>
        </p:txBody>
      </p:sp>
    </p:spTree>
    <p:extLst>
      <p:ext uri="{BB962C8B-B14F-4D97-AF65-F5344CB8AC3E}">
        <p14:creationId xmlns:p14="http://schemas.microsoft.com/office/powerpoint/2010/main" val="2014818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C082C69-1693-411A-AE21-38192663EDC3}" type="datetimeFigureOut">
              <a:rPr lang="ru-RU" smtClean="0"/>
              <a:t>20.02.2014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C61241-F9DD-4D5B-AB5D-4502CD905F56}" type="slidenum">
              <a:rPr lang="ru-RU" smtClean="0"/>
              <a:t>‹#›</a:t>
            </a:fld>
            <a:endParaRPr lang="ru-RU"/>
          </a:p>
        </p:txBody>
      </p:sp>
    </p:spTree>
    <p:extLst>
      <p:ext uri="{BB962C8B-B14F-4D97-AF65-F5344CB8AC3E}">
        <p14:creationId xmlns:p14="http://schemas.microsoft.com/office/powerpoint/2010/main" val="2516248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C082C69-1693-411A-AE21-38192663EDC3}" type="datetimeFigureOut">
              <a:rPr lang="ru-RU" smtClean="0"/>
              <a:t>20.02.2014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AC61241-F9DD-4D5B-AB5D-4502CD905F56}" type="slidenum">
              <a:rPr lang="ru-RU" smtClean="0"/>
              <a:t>‹#›</a:t>
            </a:fld>
            <a:endParaRPr lang="ru-RU"/>
          </a:p>
        </p:txBody>
      </p:sp>
    </p:spTree>
    <p:extLst>
      <p:ext uri="{BB962C8B-B14F-4D97-AF65-F5344CB8AC3E}">
        <p14:creationId xmlns:p14="http://schemas.microsoft.com/office/powerpoint/2010/main" val="2337139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C082C69-1693-411A-AE21-38192663EDC3}" type="datetimeFigureOut">
              <a:rPr lang="ru-RU" smtClean="0"/>
              <a:t>20.02.2014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AC61241-F9DD-4D5B-AB5D-4502CD905F56}" type="slidenum">
              <a:rPr lang="ru-RU" smtClean="0"/>
              <a:t>‹#›</a:t>
            </a:fld>
            <a:endParaRPr lang="ru-RU"/>
          </a:p>
        </p:txBody>
      </p:sp>
    </p:spTree>
    <p:extLst>
      <p:ext uri="{BB962C8B-B14F-4D97-AF65-F5344CB8AC3E}">
        <p14:creationId xmlns:p14="http://schemas.microsoft.com/office/powerpoint/2010/main" val="62230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C082C69-1693-411A-AE21-38192663EDC3}" type="datetimeFigureOut">
              <a:rPr lang="ru-RU" smtClean="0"/>
              <a:t>20.02.2014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AC61241-F9DD-4D5B-AB5D-4502CD905F56}" type="slidenum">
              <a:rPr lang="ru-RU" smtClean="0"/>
              <a:t>‹#›</a:t>
            </a:fld>
            <a:endParaRPr lang="ru-RU"/>
          </a:p>
        </p:txBody>
      </p:sp>
    </p:spTree>
    <p:extLst>
      <p:ext uri="{BB962C8B-B14F-4D97-AF65-F5344CB8AC3E}">
        <p14:creationId xmlns:p14="http://schemas.microsoft.com/office/powerpoint/2010/main" val="2342699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C082C69-1693-411A-AE21-38192663EDC3}" type="datetimeFigureOut">
              <a:rPr lang="ru-RU" smtClean="0"/>
              <a:t>20.02.2014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C61241-F9DD-4D5B-AB5D-4502CD905F56}" type="slidenum">
              <a:rPr lang="ru-RU" smtClean="0"/>
              <a:t>‹#›</a:t>
            </a:fld>
            <a:endParaRPr lang="ru-RU"/>
          </a:p>
        </p:txBody>
      </p:sp>
    </p:spTree>
    <p:extLst>
      <p:ext uri="{BB962C8B-B14F-4D97-AF65-F5344CB8AC3E}">
        <p14:creationId xmlns:p14="http://schemas.microsoft.com/office/powerpoint/2010/main" val="1681627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C082C69-1693-411A-AE21-38192663EDC3}" type="datetimeFigureOut">
              <a:rPr lang="ru-RU" smtClean="0"/>
              <a:t>20.02.2014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C61241-F9DD-4D5B-AB5D-4502CD905F56}" type="slidenum">
              <a:rPr lang="ru-RU" smtClean="0"/>
              <a:t>‹#›</a:t>
            </a:fld>
            <a:endParaRPr lang="ru-RU"/>
          </a:p>
        </p:txBody>
      </p:sp>
    </p:spTree>
    <p:extLst>
      <p:ext uri="{BB962C8B-B14F-4D97-AF65-F5344CB8AC3E}">
        <p14:creationId xmlns:p14="http://schemas.microsoft.com/office/powerpoint/2010/main" val="3671881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082C69-1693-411A-AE21-38192663EDC3}" type="datetimeFigureOut">
              <a:rPr lang="ru-RU" smtClean="0"/>
              <a:t>20.02.2014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C61241-F9DD-4D5B-AB5D-4502CD905F56}" type="slidenum">
              <a:rPr lang="ru-RU" smtClean="0"/>
              <a:t>‹#›</a:t>
            </a:fld>
            <a:endParaRPr lang="ru-RU"/>
          </a:p>
        </p:txBody>
      </p:sp>
    </p:spTree>
    <p:extLst>
      <p:ext uri="{BB962C8B-B14F-4D97-AF65-F5344CB8AC3E}">
        <p14:creationId xmlns:p14="http://schemas.microsoft.com/office/powerpoint/2010/main" val="3126328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4" name="Picture 5" descr="maslenica-s-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476250"/>
            <a:ext cx="8424863" cy="583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8568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a:xfrm rot="20902056">
            <a:off x="284163" y="1647825"/>
            <a:ext cx="8229600" cy="1871663"/>
          </a:xfrm>
        </p:spPr>
        <p:txBody>
          <a:bodyPr>
            <a:normAutofit fontScale="90000"/>
          </a:bodyPr>
          <a:lstStyle/>
          <a:p>
            <a:pPr eaLnBrk="1" hangingPunct="1"/>
            <a:r>
              <a:rPr lang="ru-RU" sz="6000" b="1" i="1" smtClean="0">
                <a:solidFill>
                  <a:schemeClr val="accent2"/>
                </a:solidFill>
                <a:latin typeface="DejaVu Serif" pitchFamily="18" charset="0"/>
                <a:ea typeface="DejaVu Serif" pitchFamily="18" charset="0"/>
                <a:cs typeface="DejaVu Serif" pitchFamily="18" charset="0"/>
              </a:rPr>
              <a:t>За праздник всем спасибо!</a:t>
            </a:r>
          </a:p>
        </p:txBody>
      </p:sp>
      <p:pic>
        <p:nvPicPr>
          <p:cNvPr id="4" name="Picture 7" descr="6794b0331f4a446927f9dc72ba45169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3356992"/>
            <a:ext cx="3493570" cy="3024336"/>
          </a:xfrm>
          <a:prstGeom prst="roundRect">
            <a:avLst>
              <a:gd name="adj" fmla="val 8594"/>
            </a:avLst>
          </a:prstGeom>
          <a:solidFill>
            <a:srgbClr val="FFFFFF">
              <a:shade val="85000"/>
            </a:srgbClr>
          </a:solidFill>
          <a:ln w="28575">
            <a:solidFill>
              <a:schemeClr val="accent2"/>
            </a:solidFill>
            <a:miter lim="800000"/>
            <a:headEnd/>
            <a:tailEnd/>
          </a:ln>
          <a:effectLst>
            <a:reflection blurRad="12700" stA="38000" endPos="28000" dist="5000" dir="5400000" sy="-100000" algn="bl" rotWithShape="0"/>
          </a:effectLst>
          <a:extLst/>
        </p:spPr>
      </p:pic>
    </p:spTree>
    <p:extLst>
      <p:ext uri="{BB962C8B-B14F-4D97-AF65-F5344CB8AC3E}">
        <p14:creationId xmlns:p14="http://schemas.microsoft.com/office/powerpoint/2010/main" val="1740586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descr="http://go4.imgsmail.ru/imgpreview?key=http%3A//cbs-angarsk.ru/images/stories/kids/Slovotvorchestvo/Maslenica2.jpg&amp;mb=imgdb_preview_104&amp;q=90&amp;w=195"/>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p>
        </p:txBody>
      </p:sp>
      <p:pic>
        <p:nvPicPr>
          <p:cNvPr id="2253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04" y="620688"/>
            <a:ext cx="3144750" cy="3384376"/>
          </a:xfrm>
          <a:prstGeom prst="roundRect">
            <a:avLst>
              <a:gd name="adj" fmla="val 8594"/>
            </a:avLst>
          </a:prstGeom>
          <a:solidFill>
            <a:srgbClr val="FFFFFF">
              <a:shade val="85000"/>
            </a:srgbClr>
          </a:solidFill>
          <a:ln w="28575">
            <a:solidFill>
              <a:schemeClr val="accent2"/>
            </a:solidFill>
            <a:miter lim="800000"/>
            <a:headEnd/>
            <a:tailEnd/>
          </a:ln>
          <a:effectLst>
            <a:reflection blurRad="12700" stA="38000" endPos="28000" dist="5000" dir="5400000" sy="-100000" algn="bl" rotWithShape="0"/>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6" name="AutoShape 5" descr="http://go4.imgsmail.ru/imgpreview?key=http%3A//cbs-angarsk.ru/images/stories/kids/Slovotvorchestvo/Maslenica2.jpg&amp;mb=imgdb_preview_104&amp;q=90&amp;w=195"/>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p>
        </p:txBody>
      </p:sp>
      <p:sp>
        <p:nvSpPr>
          <p:cNvPr id="3077" name="AutoShape 7" descr="http://go4.imgsmail.ru/imgpreview?key=http%3A//cbs-angarsk.ru/images/stories/kids/Slovotvorchestvo/Maslenica2.jpg&amp;mb=imgdb_preview_104&amp;q=90&amp;w=195"/>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p>
        </p:txBody>
      </p:sp>
      <p:sp>
        <p:nvSpPr>
          <p:cNvPr id="3078" name="TextBox 5"/>
          <p:cNvSpPr txBox="1">
            <a:spLocks noChangeArrowheads="1"/>
          </p:cNvSpPr>
          <p:nvPr/>
        </p:nvSpPr>
        <p:spPr bwMode="auto">
          <a:xfrm>
            <a:off x="3419475" y="641350"/>
            <a:ext cx="5113338" cy="4800600"/>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defRPr/>
            </a:pPr>
            <a:r>
              <a:rPr lang="ru-RU" b="1" dirty="0" smtClean="0">
                <a:latin typeface="Bookman Old Style" pitchFamily="18" charset="0"/>
              </a:rPr>
              <a:t>Масленица- это наиболее любимый всеми праздник, рождение которого уходит в глубокую древность. Масленицу играли всем миром: старики и взрослые ходили друг к другу в гости, молодежь озорничала на посиделках и вечеринках, дети забавлялись катанием на санках, бересте, катались на тройках, и , конечно, все объедались блинами. Славили Масленицу блинами и оладьями, веселыми хороводами, песнями, забавами, потехами, шумными застольями.</a:t>
            </a:r>
          </a:p>
          <a:p>
            <a:pPr algn="just" eaLnBrk="1" hangingPunct="1">
              <a:defRPr/>
            </a:pPr>
            <a:r>
              <a:rPr lang="ru-RU" b="1" dirty="0" smtClean="0">
                <a:latin typeface="Bookman Old Style" pitchFamily="18" charset="0"/>
              </a:rPr>
              <a:t>Блины- древний символ, которым всегда приманивали солнце, помогая ему разгораться.</a:t>
            </a:r>
          </a:p>
        </p:txBody>
      </p:sp>
    </p:spTree>
    <p:extLst>
      <p:ext uri="{BB962C8B-B14F-4D97-AF65-F5344CB8AC3E}">
        <p14:creationId xmlns:p14="http://schemas.microsoft.com/office/powerpoint/2010/main" val="1422671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611188" y="549275"/>
            <a:ext cx="7972425" cy="6048375"/>
          </a:xfrm>
        </p:spPr>
        <p:txBody>
          <a:bodyPr>
            <a:normAutofit fontScale="90000"/>
          </a:bodyPr>
          <a:lstStyle/>
          <a:p>
            <a:pPr algn="l"/>
            <a:r>
              <a:rPr lang="ru-RU" sz="1600" b="1" i="1" dirty="0" smtClean="0">
                <a:latin typeface="DejaVu Serif" pitchFamily="18" charset="0"/>
                <a:ea typeface="DejaVu Serif" pitchFamily="18" charset="0"/>
                <a:cs typeface="DejaVu Serif" pitchFamily="18" charset="0"/>
              </a:rPr>
              <a:t/>
            </a:r>
            <a:br>
              <a:rPr lang="ru-RU" sz="1600" b="1" i="1" dirty="0" smtClean="0">
                <a:latin typeface="DejaVu Serif" pitchFamily="18" charset="0"/>
                <a:ea typeface="DejaVu Serif" pitchFamily="18" charset="0"/>
                <a:cs typeface="DejaVu Serif" pitchFamily="18" charset="0"/>
              </a:rPr>
            </a:br>
            <a:r>
              <a:rPr lang="ru-RU" sz="1600" b="1" i="1" dirty="0" smtClean="0">
                <a:latin typeface="DejaVu Serif" pitchFamily="18" charset="0"/>
                <a:ea typeface="DejaVu Serif" pitchFamily="18" charset="0"/>
                <a:cs typeface="DejaVu Serif" pitchFamily="18" charset="0"/>
              </a:rPr>
              <a:t/>
            </a:r>
            <a:br>
              <a:rPr lang="ru-RU" sz="1600" b="1" i="1" dirty="0" smtClean="0">
                <a:latin typeface="DejaVu Serif" pitchFamily="18" charset="0"/>
                <a:ea typeface="DejaVu Serif" pitchFamily="18" charset="0"/>
                <a:cs typeface="DejaVu Serif" pitchFamily="18" charset="0"/>
              </a:rPr>
            </a:br>
            <a:r>
              <a:rPr lang="ru-RU" sz="1600" b="1" i="1" dirty="0" smtClean="0">
                <a:latin typeface="DejaVu Serif" pitchFamily="18" charset="0"/>
                <a:ea typeface="DejaVu Serif" pitchFamily="18" charset="0"/>
                <a:cs typeface="DejaVu Serif" pitchFamily="18" charset="0"/>
              </a:rPr>
              <a:t/>
            </a:r>
            <a:br>
              <a:rPr lang="ru-RU" sz="1600" b="1" i="1" dirty="0" smtClean="0">
                <a:latin typeface="DejaVu Serif" pitchFamily="18" charset="0"/>
                <a:ea typeface="DejaVu Serif" pitchFamily="18" charset="0"/>
                <a:cs typeface="DejaVu Serif" pitchFamily="18" charset="0"/>
              </a:rPr>
            </a:br>
            <a:r>
              <a:rPr lang="ru-RU" sz="1600" b="1" i="1" dirty="0" smtClean="0">
                <a:latin typeface="DejaVu Serif" pitchFamily="18" charset="0"/>
                <a:ea typeface="DejaVu Serif" pitchFamily="18" charset="0"/>
                <a:cs typeface="DejaVu Serif" pitchFamily="18" charset="0"/>
              </a:rPr>
              <a:t/>
            </a:r>
            <a:br>
              <a:rPr lang="ru-RU" sz="1600" b="1" i="1" dirty="0" smtClean="0">
                <a:latin typeface="DejaVu Serif" pitchFamily="18" charset="0"/>
                <a:ea typeface="DejaVu Serif" pitchFamily="18" charset="0"/>
                <a:cs typeface="DejaVu Serif" pitchFamily="18" charset="0"/>
              </a:rPr>
            </a:br>
            <a:r>
              <a:rPr lang="ru-RU" sz="1600" b="1" i="1" dirty="0" smtClean="0">
                <a:latin typeface="DejaVu Serif" pitchFamily="18" charset="0"/>
                <a:ea typeface="DejaVu Serif" pitchFamily="18" charset="0"/>
                <a:cs typeface="DejaVu Serif" pitchFamily="18" charset="0"/>
              </a:rPr>
              <a:t/>
            </a:r>
            <a:br>
              <a:rPr lang="ru-RU" sz="1600" b="1" i="1" dirty="0" smtClean="0">
                <a:latin typeface="DejaVu Serif" pitchFamily="18" charset="0"/>
                <a:ea typeface="DejaVu Serif" pitchFamily="18" charset="0"/>
                <a:cs typeface="DejaVu Serif" pitchFamily="18" charset="0"/>
              </a:rPr>
            </a:br>
            <a:r>
              <a:rPr lang="ru-RU" sz="1600" b="1" i="1" dirty="0" smtClean="0">
                <a:latin typeface="DejaVu Serif" pitchFamily="18" charset="0"/>
                <a:ea typeface="DejaVu Serif" pitchFamily="18" charset="0"/>
                <a:cs typeface="DejaVu Serif" pitchFamily="18" charset="0"/>
              </a:rPr>
              <a:t/>
            </a:r>
            <a:br>
              <a:rPr lang="ru-RU" sz="1600" b="1" i="1" dirty="0" smtClean="0">
                <a:latin typeface="DejaVu Serif" pitchFamily="18" charset="0"/>
                <a:ea typeface="DejaVu Serif" pitchFamily="18" charset="0"/>
                <a:cs typeface="DejaVu Serif" pitchFamily="18" charset="0"/>
              </a:rPr>
            </a:br>
            <a:r>
              <a:rPr lang="ru-RU" sz="1600" b="1" i="1" dirty="0" smtClean="0">
                <a:latin typeface="DejaVu Serif" pitchFamily="18" charset="0"/>
                <a:ea typeface="DejaVu Serif" pitchFamily="18" charset="0"/>
                <a:cs typeface="DejaVu Serif" pitchFamily="18" charset="0"/>
              </a:rPr>
              <a:t/>
            </a:r>
            <a:br>
              <a:rPr lang="ru-RU" sz="1600" b="1" i="1" dirty="0" smtClean="0">
                <a:latin typeface="DejaVu Serif" pitchFamily="18" charset="0"/>
                <a:ea typeface="DejaVu Serif" pitchFamily="18" charset="0"/>
                <a:cs typeface="DejaVu Serif" pitchFamily="18" charset="0"/>
              </a:rPr>
            </a:br>
            <a:r>
              <a:rPr lang="ru-RU" sz="1200" b="1" i="1" dirty="0" smtClean="0">
                <a:latin typeface="DejaVu Serif" pitchFamily="18" charset="0"/>
                <a:ea typeface="DejaVu Serif" pitchFamily="18" charset="0"/>
                <a:cs typeface="DejaVu Serif" pitchFamily="18" charset="0"/>
              </a:rPr>
              <a:t>Понедельник- «Встреча» Масленицы.</a:t>
            </a:r>
            <a:br>
              <a:rPr lang="ru-RU" sz="1200" b="1" i="1" dirty="0" smtClean="0">
                <a:latin typeface="DejaVu Serif" pitchFamily="18" charset="0"/>
                <a:ea typeface="DejaVu Serif" pitchFamily="18" charset="0"/>
                <a:cs typeface="DejaVu Serif" pitchFamily="18" charset="0"/>
              </a:rPr>
            </a:br>
            <a:r>
              <a:rPr lang="ru-RU" sz="1200" dirty="0" smtClean="0">
                <a:latin typeface="DejaVu Serif" pitchFamily="18" charset="0"/>
                <a:ea typeface="DejaVu Serif" pitchFamily="18" charset="0"/>
                <a:cs typeface="DejaVu Serif" pitchFamily="18" charset="0"/>
              </a:rPr>
              <a:t>К  Первому дню масленицы устраивают общественные горы, качели, балаганы для скоморохов, столы со сладкими яствами. Дети приготавливали соломенную куклу- Масленицу, возили ее на салазках и кричали: «Приехала Масленица!», «Приехала   Масленица!»</a:t>
            </a:r>
            <a:br>
              <a:rPr lang="ru-RU" sz="1200" dirty="0" smtClean="0">
                <a:latin typeface="DejaVu Serif" pitchFamily="18" charset="0"/>
                <a:ea typeface="DejaVu Serif" pitchFamily="18" charset="0"/>
                <a:cs typeface="DejaVu Serif" pitchFamily="18" charset="0"/>
              </a:rPr>
            </a:br>
            <a:r>
              <a:rPr lang="ru-RU" sz="1200" i="1" dirty="0" smtClean="0">
                <a:latin typeface="DejaVu Serif" pitchFamily="18" charset="0"/>
                <a:ea typeface="DejaVu Serif" pitchFamily="18" charset="0"/>
                <a:cs typeface="DejaVu Serif" pitchFamily="18" charset="0"/>
              </a:rPr>
              <a:t>1. Душа моя, Масленица,</a:t>
            </a:r>
            <a:br>
              <a:rPr lang="ru-RU" sz="1200" i="1" dirty="0" smtClean="0">
                <a:latin typeface="DejaVu Serif" pitchFamily="18" charset="0"/>
                <a:ea typeface="DejaVu Serif" pitchFamily="18" charset="0"/>
                <a:cs typeface="DejaVu Serif" pitchFamily="18" charset="0"/>
              </a:rPr>
            </a:br>
            <a:r>
              <a:rPr lang="ru-RU" sz="1200" i="1" dirty="0" smtClean="0">
                <a:latin typeface="DejaVu Serif" pitchFamily="18" charset="0"/>
                <a:ea typeface="DejaVu Serif" pitchFamily="18" charset="0"/>
                <a:cs typeface="DejaVu Serif" pitchFamily="18" charset="0"/>
              </a:rPr>
              <a:t>Приезжай к нам в гости на широкий двор</a:t>
            </a:r>
            <a:br>
              <a:rPr lang="ru-RU" sz="1200" i="1" dirty="0" smtClean="0">
                <a:latin typeface="DejaVu Serif" pitchFamily="18" charset="0"/>
                <a:ea typeface="DejaVu Serif" pitchFamily="18" charset="0"/>
                <a:cs typeface="DejaVu Serif" pitchFamily="18" charset="0"/>
              </a:rPr>
            </a:br>
            <a:r>
              <a:rPr lang="ru-RU" sz="1200" i="1" dirty="0" smtClean="0">
                <a:latin typeface="DejaVu Serif" pitchFamily="18" charset="0"/>
                <a:ea typeface="DejaVu Serif" pitchFamily="18" charset="0"/>
                <a:cs typeface="DejaVu Serif" pitchFamily="18" charset="0"/>
              </a:rPr>
              <a:t>на горах покататься,</a:t>
            </a:r>
            <a:br>
              <a:rPr lang="ru-RU" sz="1200" i="1" dirty="0" smtClean="0">
                <a:latin typeface="DejaVu Serif" pitchFamily="18" charset="0"/>
                <a:ea typeface="DejaVu Serif" pitchFamily="18" charset="0"/>
                <a:cs typeface="DejaVu Serif" pitchFamily="18" charset="0"/>
              </a:rPr>
            </a:br>
            <a:r>
              <a:rPr lang="ru-RU" sz="1200" i="1" dirty="0" smtClean="0">
                <a:latin typeface="DejaVu Serif" pitchFamily="18" charset="0"/>
                <a:ea typeface="DejaVu Serif" pitchFamily="18" charset="0"/>
                <a:cs typeface="DejaVu Serif" pitchFamily="18" charset="0"/>
              </a:rPr>
              <a:t>в длинах поваляться, </a:t>
            </a:r>
            <a:br>
              <a:rPr lang="ru-RU" sz="1200" i="1" dirty="0" smtClean="0">
                <a:latin typeface="DejaVu Serif" pitchFamily="18" charset="0"/>
                <a:ea typeface="DejaVu Serif" pitchFamily="18" charset="0"/>
                <a:cs typeface="DejaVu Serif" pitchFamily="18" charset="0"/>
              </a:rPr>
            </a:br>
            <a:r>
              <a:rPr lang="ru-RU" sz="1200" i="1" dirty="0" smtClean="0">
                <a:latin typeface="DejaVu Serif" pitchFamily="18" charset="0"/>
                <a:ea typeface="DejaVu Serif" pitchFamily="18" charset="0"/>
                <a:cs typeface="DejaVu Serif" pitchFamily="18" charset="0"/>
              </a:rPr>
              <a:t>Сердцем потешиться!*****</a:t>
            </a:r>
            <a:br>
              <a:rPr lang="ru-RU" sz="1200" i="1" dirty="0" smtClean="0">
                <a:latin typeface="DejaVu Serif" pitchFamily="18" charset="0"/>
                <a:ea typeface="DejaVu Serif" pitchFamily="18" charset="0"/>
                <a:cs typeface="DejaVu Serif" pitchFamily="18" charset="0"/>
              </a:rPr>
            </a:br>
            <a:r>
              <a:rPr lang="ru-RU" sz="1200" i="1" dirty="0" smtClean="0">
                <a:latin typeface="DejaVu Serif" pitchFamily="18" charset="0"/>
                <a:ea typeface="DejaVu Serif" pitchFamily="18" charset="0"/>
                <a:cs typeface="DejaVu Serif" pitchFamily="18" charset="0"/>
              </a:rPr>
              <a:t>   	2.Ой, Масленица, </a:t>
            </a:r>
            <a:r>
              <a:rPr lang="ru-RU" sz="1200" i="1" dirty="0" err="1" smtClean="0">
                <a:latin typeface="DejaVu Serif" pitchFamily="18" charset="0"/>
                <a:ea typeface="DejaVu Serif" pitchFamily="18" charset="0"/>
                <a:cs typeface="DejaVu Serif" pitchFamily="18" charset="0"/>
              </a:rPr>
              <a:t>кривошейка</a:t>
            </a:r>
            <a:r>
              <a:rPr lang="ru-RU" sz="1200" i="1" dirty="0" smtClean="0">
                <a:latin typeface="DejaVu Serif" pitchFamily="18" charset="0"/>
                <a:ea typeface="DejaVu Serif" pitchFamily="18" charset="0"/>
                <a:cs typeface="DejaVu Serif" pitchFamily="18" charset="0"/>
              </a:rPr>
              <a:t>,</a:t>
            </a:r>
            <a:br>
              <a:rPr lang="ru-RU" sz="1200" i="1" dirty="0" smtClean="0">
                <a:latin typeface="DejaVu Serif" pitchFamily="18" charset="0"/>
                <a:ea typeface="DejaVu Serif" pitchFamily="18" charset="0"/>
                <a:cs typeface="DejaVu Serif" pitchFamily="18" charset="0"/>
              </a:rPr>
            </a:br>
            <a:r>
              <a:rPr lang="ru-RU" sz="1200" i="1" dirty="0" smtClean="0">
                <a:latin typeface="DejaVu Serif" pitchFamily="18" charset="0"/>
                <a:ea typeface="DejaVu Serif" pitchFamily="18" charset="0"/>
                <a:cs typeface="DejaVu Serif" pitchFamily="18" charset="0"/>
              </a:rPr>
              <a:t>	Встречаем тебя хорошенько!</a:t>
            </a:r>
            <a:br>
              <a:rPr lang="ru-RU" sz="1200" i="1" dirty="0" smtClean="0">
                <a:latin typeface="DejaVu Serif" pitchFamily="18" charset="0"/>
                <a:ea typeface="DejaVu Serif" pitchFamily="18" charset="0"/>
                <a:cs typeface="DejaVu Serif" pitchFamily="18" charset="0"/>
              </a:rPr>
            </a:br>
            <a:r>
              <a:rPr lang="ru-RU" sz="1200" i="1" dirty="0" smtClean="0">
                <a:latin typeface="DejaVu Serif" pitchFamily="18" charset="0"/>
                <a:ea typeface="DejaVu Serif" pitchFamily="18" charset="0"/>
                <a:cs typeface="DejaVu Serif" pitchFamily="18" charset="0"/>
              </a:rPr>
              <a:t>	Сыром, маслом, калачом</a:t>
            </a:r>
            <a:br>
              <a:rPr lang="ru-RU" sz="1200" i="1" dirty="0" smtClean="0">
                <a:latin typeface="DejaVu Serif" pitchFamily="18" charset="0"/>
                <a:ea typeface="DejaVu Serif" pitchFamily="18" charset="0"/>
                <a:cs typeface="DejaVu Serif" pitchFamily="18" charset="0"/>
              </a:rPr>
            </a:br>
            <a:r>
              <a:rPr lang="ru-RU" sz="1200" i="1" dirty="0" smtClean="0">
                <a:latin typeface="DejaVu Serif" pitchFamily="18" charset="0"/>
                <a:ea typeface="DejaVu Serif" pitchFamily="18" charset="0"/>
                <a:cs typeface="DejaVu Serif" pitchFamily="18" charset="0"/>
              </a:rPr>
              <a:t>	И печеным яйцом!*****</a:t>
            </a:r>
            <a:br>
              <a:rPr lang="ru-RU" sz="1200" i="1" dirty="0" smtClean="0">
                <a:latin typeface="DejaVu Serif" pitchFamily="18" charset="0"/>
                <a:ea typeface="DejaVu Serif" pitchFamily="18" charset="0"/>
                <a:cs typeface="DejaVu Serif" pitchFamily="18" charset="0"/>
              </a:rPr>
            </a:br>
            <a:r>
              <a:rPr lang="ru-RU" sz="1200" i="1" dirty="0" smtClean="0">
                <a:latin typeface="DejaVu Serif" pitchFamily="18" charset="0"/>
                <a:ea typeface="DejaVu Serif" pitchFamily="18" charset="0"/>
                <a:cs typeface="DejaVu Serif" pitchFamily="18" charset="0"/>
              </a:rPr>
              <a:t>3.А мы Масленицу повстречали, </a:t>
            </a:r>
            <a:br>
              <a:rPr lang="ru-RU" sz="1200" i="1" dirty="0" smtClean="0">
                <a:latin typeface="DejaVu Serif" pitchFamily="18" charset="0"/>
                <a:ea typeface="DejaVu Serif" pitchFamily="18" charset="0"/>
                <a:cs typeface="DejaVu Serif" pitchFamily="18" charset="0"/>
              </a:rPr>
            </a:br>
            <a:r>
              <a:rPr lang="ru-RU" sz="1200" i="1" dirty="0" smtClean="0">
                <a:latin typeface="DejaVu Serif" pitchFamily="18" charset="0"/>
                <a:ea typeface="DejaVu Serif" pitchFamily="18" charset="0"/>
                <a:cs typeface="DejaVu Serif" pitchFamily="18" charset="0"/>
              </a:rPr>
              <a:t>Сыром гору набивали,</a:t>
            </a:r>
            <a:br>
              <a:rPr lang="ru-RU" sz="1200" i="1" dirty="0" smtClean="0">
                <a:latin typeface="DejaVu Serif" pitchFamily="18" charset="0"/>
                <a:ea typeface="DejaVu Serif" pitchFamily="18" charset="0"/>
                <a:cs typeface="DejaVu Serif" pitchFamily="18" charset="0"/>
              </a:rPr>
            </a:br>
            <a:r>
              <a:rPr lang="ru-RU" sz="1200" i="1" dirty="0" smtClean="0">
                <a:latin typeface="DejaVu Serif" pitchFamily="18" charset="0"/>
                <a:ea typeface="DejaVu Serif" pitchFamily="18" charset="0"/>
                <a:cs typeface="DejaVu Serif" pitchFamily="18" charset="0"/>
              </a:rPr>
              <a:t>Маслом гору поливали, </a:t>
            </a:r>
            <a:br>
              <a:rPr lang="ru-RU" sz="1200" i="1" dirty="0" smtClean="0">
                <a:latin typeface="DejaVu Serif" pitchFamily="18" charset="0"/>
                <a:ea typeface="DejaVu Serif" pitchFamily="18" charset="0"/>
                <a:cs typeface="DejaVu Serif" pitchFamily="18" charset="0"/>
              </a:rPr>
            </a:br>
            <a:r>
              <a:rPr lang="ru-RU" sz="1200" i="1" dirty="0" smtClean="0">
                <a:latin typeface="DejaVu Serif" pitchFamily="18" charset="0"/>
                <a:ea typeface="DejaVu Serif" pitchFamily="18" charset="0"/>
                <a:cs typeface="DejaVu Serif" pitchFamily="18" charset="0"/>
              </a:rPr>
              <a:t>На широк двор зазывали</a:t>
            </a:r>
            <a:br>
              <a:rPr lang="ru-RU" sz="1200" i="1" dirty="0" smtClean="0">
                <a:latin typeface="DejaVu Serif" pitchFamily="18" charset="0"/>
                <a:ea typeface="DejaVu Serif" pitchFamily="18" charset="0"/>
                <a:cs typeface="DejaVu Serif" pitchFamily="18" charset="0"/>
              </a:rPr>
            </a:br>
            <a:r>
              <a:rPr lang="ru-RU" sz="1200" i="1" dirty="0" smtClean="0">
                <a:latin typeface="DejaVu Serif" pitchFamily="18" charset="0"/>
                <a:ea typeface="DejaVu Serif" pitchFamily="18" charset="0"/>
                <a:cs typeface="DejaVu Serif" pitchFamily="18" charset="0"/>
              </a:rPr>
              <a:t>Да блинами заедали!****</a:t>
            </a:r>
            <a:br>
              <a:rPr lang="ru-RU" sz="1200" i="1" dirty="0" smtClean="0">
                <a:latin typeface="DejaVu Serif" pitchFamily="18" charset="0"/>
                <a:ea typeface="DejaVu Serif" pitchFamily="18" charset="0"/>
                <a:cs typeface="DejaVu Serif" pitchFamily="18" charset="0"/>
              </a:rPr>
            </a:br>
            <a:r>
              <a:rPr lang="ru-RU" sz="1200" i="1" dirty="0" smtClean="0">
                <a:latin typeface="DejaVu Serif" pitchFamily="18" charset="0"/>
                <a:ea typeface="DejaVu Serif" pitchFamily="18" charset="0"/>
                <a:cs typeface="DejaVu Serif" pitchFamily="18" charset="0"/>
              </a:rPr>
              <a:t>	4 Гори, гори ясно</a:t>
            </a:r>
            <a:br>
              <a:rPr lang="ru-RU" sz="1200" i="1" dirty="0" smtClean="0">
                <a:latin typeface="DejaVu Serif" pitchFamily="18" charset="0"/>
                <a:ea typeface="DejaVu Serif" pitchFamily="18" charset="0"/>
                <a:cs typeface="DejaVu Serif" pitchFamily="18" charset="0"/>
              </a:rPr>
            </a:br>
            <a:r>
              <a:rPr lang="ru-RU" sz="1200" i="1" dirty="0" smtClean="0">
                <a:latin typeface="DejaVu Serif" pitchFamily="18" charset="0"/>
                <a:ea typeface="DejaVu Serif" pitchFamily="18" charset="0"/>
                <a:cs typeface="DejaVu Serif" pitchFamily="18" charset="0"/>
              </a:rPr>
              <a:t>	Чтобы не погасло,</a:t>
            </a:r>
            <a:br>
              <a:rPr lang="ru-RU" sz="1200" i="1" dirty="0" smtClean="0">
                <a:latin typeface="DejaVu Serif" pitchFamily="18" charset="0"/>
                <a:ea typeface="DejaVu Serif" pitchFamily="18" charset="0"/>
                <a:cs typeface="DejaVu Serif" pitchFamily="18" charset="0"/>
              </a:rPr>
            </a:br>
            <a:r>
              <a:rPr lang="ru-RU" sz="1200" i="1" dirty="0" smtClean="0">
                <a:latin typeface="DejaVu Serif" pitchFamily="18" charset="0"/>
                <a:ea typeface="DejaVu Serif" pitchFamily="18" charset="0"/>
                <a:cs typeface="DejaVu Serif" pitchFamily="18" charset="0"/>
              </a:rPr>
              <a:t>	Чтобы все метели</a:t>
            </a:r>
            <a:br>
              <a:rPr lang="ru-RU" sz="1200" i="1" dirty="0" smtClean="0">
                <a:latin typeface="DejaVu Serif" pitchFamily="18" charset="0"/>
                <a:ea typeface="DejaVu Serif" pitchFamily="18" charset="0"/>
                <a:cs typeface="DejaVu Serif" pitchFamily="18" charset="0"/>
              </a:rPr>
            </a:br>
            <a:r>
              <a:rPr lang="ru-RU" sz="1200" i="1" dirty="0" smtClean="0">
                <a:latin typeface="DejaVu Serif" pitchFamily="18" charset="0"/>
                <a:ea typeface="DejaVu Serif" pitchFamily="18" charset="0"/>
                <a:cs typeface="DejaVu Serif" pitchFamily="18" charset="0"/>
              </a:rPr>
              <a:t>	Разом улетели.</a:t>
            </a:r>
            <a:br>
              <a:rPr lang="ru-RU" sz="1200" i="1" dirty="0" smtClean="0">
                <a:latin typeface="DejaVu Serif" pitchFamily="18" charset="0"/>
                <a:ea typeface="DejaVu Serif" pitchFamily="18" charset="0"/>
                <a:cs typeface="DejaVu Serif" pitchFamily="18" charset="0"/>
              </a:rPr>
            </a:br>
            <a:r>
              <a:rPr lang="ru-RU" sz="1200" i="1" dirty="0" smtClean="0">
                <a:latin typeface="DejaVu Serif" pitchFamily="18" charset="0"/>
                <a:ea typeface="DejaVu Serif" pitchFamily="18" charset="0"/>
                <a:cs typeface="DejaVu Serif" pitchFamily="18" charset="0"/>
              </a:rPr>
              <a:t>	Чтобы птички пели,</a:t>
            </a:r>
            <a:br>
              <a:rPr lang="ru-RU" sz="1200" i="1" dirty="0" smtClean="0">
                <a:latin typeface="DejaVu Serif" pitchFamily="18" charset="0"/>
                <a:ea typeface="DejaVu Serif" pitchFamily="18" charset="0"/>
                <a:cs typeface="DejaVu Serif" pitchFamily="18" charset="0"/>
              </a:rPr>
            </a:br>
            <a:r>
              <a:rPr lang="ru-RU" sz="1200" i="1" dirty="0" smtClean="0">
                <a:latin typeface="DejaVu Serif" pitchFamily="18" charset="0"/>
                <a:ea typeface="DejaVu Serif" pitchFamily="18" charset="0"/>
                <a:cs typeface="DejaVu Serif" pitchFamily="18" charset="0"/>
              </a:rPr>
              <a:t>	Небеса синели.</a:t>
            </a:r>
            <a:br>
              <a:rPr lang="ru-RU" sz="1200" i="1" dirty="0" smtClean="0">
                <a:latin typeface="DejaVu Serif" pitchFamily="18" charset="0"/>
                <a:ea typeface="DejaVu Serif" pitchFamily="18" charset="0"/>
                <a:cs typeface="DejaVu Serif" pitchFamily="18" charset="0"/>
              </a:rPr>
            </a:br>
            <a:r>
              <a:rPr lang="ru-RU" sz="1200" i="1" dirty="0" smtClean="0">
                <a:latin typeface="DejaVu Serif" pitchFamily="18" charset="0"/>
                <a:ea typeface="DejaVu Serif" pitchFamily="18" charset="0"/>
                <a:cs typeface="DejaVu Serif" pitchFamily="18" charset="0"/>
              </a:rPr>
              <a:t>	Ну, а все невзгоды,</a:t>
            </a:r>
            <a:br>
              <a:rPr lang="ru-RU" sz="1200" i="1" dirty="0" smtClean="0">
                <a:latin typeface="DejaVu Serif" pitchFamily="18" charset="0"/>
                <a:ea typeface="DejaVu Serif" pitchFamily="18" charset="0"/>
                <a:cs typeface="DejaVu Serif" pitchFamily="18" charset="0"/>
              </a:rPr>
            </a:br>
            <a:r>
              <a:rPr lang="ru-RU" sz="1200" i="1" dirty="0" smtClean="0">
                <a:latin typeface="DejaVu Serif" pitchFamily="18" charset="0"/>
                <a:ea typeface="DejaVu Serif" pitchFamily="18" charset="0"/>
                <a:cs typeface="DejaVu Serif" pitchFamily="18" charset="0"/>
              </a:rPr>
              <a:t>	Холод, непогоды,</a:t>
            </a:r>
            <a:br>
              <a:rPr lang="ru-RU" sz="1200" i="1" dirty="0" smtClean="0">
                <a:latin typeface="DejaVu Serif" pitchFamily="18" charset="0"/>
                <a:ea typeface="DejaVu Serif" pitchFamily="18" charset="0"/>
                <a:cs typeface="DejaVu Serif" pitchFamily="18" charset="0"/>
              </a:rPr>
            </a:br>
            <a:r>
              <a:rPr lang="ru-RU" sz="1200" i="1" dirty="0" smtClean="0">
                <a:latin typeface="DejaVu Serif" pitchFamily="18" charset="0"/>
                <a:ea typeface="DejaVu Serif" pitchFamily="18" charset="0"/>
                <a:cs typeface="DejaVu Serif" pitchFamily="18" charset="0"/>
              </a:rPr>
              <a:t>	Зимние морозы,</a:t>
            </a:r>
            <a:br>
              <a:rPr lang="ru-RU" sz="1200" i="1" dirty="0" smtClean="0">
                <a:latin typeface="DejaVu Serif" pitchFamily="18" charset="0"/>
                <a:ea typeface="DejaVu Serif" pitchFamily="18" charset="0"/>
                <a:cs typeface="DejaVu Serif" pitchFamily="18" charset="0"/>
              </a:rPr>
            </a:br>
            <a:r>
              <a:rPr lang="ru-RU" sz="1200" i="1" dirty="0" smtClean="0">
                <a:latin typeface="DejaVu Serif" pitchFamily="18" charset="0"/>
                <a:ea typeface="DejaVu Serif" pitchFamily="18" charset="0"/>
                <a:cs typeface="DejaVu Serif" pitchFamily="18" charset="0"/>
              </a:rPr>
              <a:t>	Неудачи, слезы – </a:t>
            </a:r>
            <a:br>
              <a:rPr lang="ru-RU" sz="1200" i="1" dirty="0" smtClean="0">
                <a:latin typeface="DejaVu Serif" pitchFamily="18" charset="0"/>
                <a:ea typeface="DejaVu Serif" pitchFamily="18" charset="0"/>
                <a:cs typeface="DejaVu Serif" pitchFamily="18" charset="0"/>
              </a:rPr>
            </a:br>
            <a:r>
              <a:rPr lang="ru-RU" sz="1200" i="1" dirty="0" smtClean="0">
                <a:latin typeface="DejaVu Serif" pitchFamily="18" charset="0"/>
                <a:ea typeface="DejaVu Serif" pitchFamily="18" charset="0"/>
                <a:cs typeface="DejaVu Serif" pitchFamily="18" charset="0"/>
              </a:rPr>
              <a:t>	Пусть они сгорают.</a:t>
            </a:r>
            <a:br>
              <a:rPr lang="ru-RU" sz="1200" i="1" dirty="0" smtClean="0">
                <a:latin typeface="DejaVu Serif" pitchFamily="18" charset="0"/>
                <a:ea typeface="DejaVu Serif" pitchFamily="18" charset="0"/>
                <a:cs typeface="DejaVu Serif" pitchFamily="18" charset="0"/>
              </a:rPr>
            </a:br>
            <a:r>
              <a:rPr lang="ru-RU" sz="1200" i="1" dirty="0" smtClean="0">
                <a:latin typeface="DejaVu Serif" pitchFamily="18" charset="0"/>
                <a:ea typeface="DejaVu Serif" pitchFamily="18" charset="0"/>
                <a:cs typeface="DejaVu Serif" pitchFamily="18" charset="0"/>
              </a:rPr>
              <a:t>	Гори, гори ясно</a:t>
            </a:r>
            <a:br>
              <a:rPr lang="ru-RU" sz="1200" i="1" dirty="0" smtClean="0">
                <a:latin typeface="DejaVu Serif" pitchFamily="18" charset="0"/>
                <a:ea typeface="DejaVu Serif" pitchFamily="18" charset="0"/>
                <a:cs typeface="DejaVu Serif" pitchFamily="18" charset="0"/>
              </a:rPr>
            </a:br>
            <a:r>
              <a:rPr lang="ru-RU" sz="1200" i="1" dirty="0" smtClean="0">
                <a:latin typeface="DejaVu Serif" pitchFamily="18" charset="0"/>
                <a:ea typeface="DejaVu Serif" pitchFamily="18" charset="0"/>
                <a:cs typeface="DejaVu Serif" pitchFamily="18" charset="0"/>
              </a:rPr>
              <a:t>	Чтобы не погасло</a:t>
            </a:r>
            <a:r>
              <a:rPr lang="ru-RU" sz="1400" i="1" dirty="0" smtClean="0">
                <a:latin typeface="DejaVu Serif" pitchFamily="18" charset="0"/>
                <a:ea typeface="DejaVu Serif" pitchFamily="18" charset="0"/>
                <a:cs typeface="DejaVu Serif" pitchFamily="18" charset="0"/>
              </a:rPr>
              <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
            </a:r>
            <a:br>
              <a:rPr lang="ru-RU" sz="1400" i="1" dirty="0" smtClean="0">
                <a:latin typeface="DejaVu Serif" pitchFamily="18" charset="0"/>
                <a:ea typeface="DejaVu Serif" pitchFamily="18" charset="0"/>
                <a:cs typeface="DejaVu Serif" pitchFamily="18" charset="0"/>
              </a:rPr>
            </a:br>
            <a:r>
              <a:rPr lang="ru-RU" sz="1400" dirty="0" smtClean="0"/>
              <a:t/>
            </a:r>
            <a:br>
              <a:rPr lang="ru-RU" sz="1400" dirty="0" smtClean="0"/>
            </a:br>
            <a:r>
              <a:rPr lang="ru-RU" sz="2000" dirty="0" smtClean="0"/>
              <a:t/>
            </a:r>
            <a:br>
              <a:rPr lang="ru-RU" sz="2000" dirty="0" smtClean="0"/>
            </a:br>
            <a:r>
              <a:rPr lang="ru-RU" sz="2800" dirty="0" smtClean="0"/>
              <a:t/>
            </a:r>
            <a:br>
              <a:rPr lang="ru-RU" sz="2800" dirty="0" smtClean="0"/>
            </a:br>
            <a:endParaRPr lang="ru-RU" sz="2800" dirty="0" smtClean="0"/>
          </a:p>
        </p:txBody>
      </p:sp>
      <p:pic>
        <p:nvPicPr>
          <p:cNvPr id="4099" name="Picture 6" descr="1898de6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7800" y="4596937"/>
            <a:ext cx="2294904" cy="1745816"/>
          </a:xfrm>
          <a:prstGeom prst="roundRect">
            <a:avLst>
              <a:gd name="adj" fmla="val 8594"/>
            </a:avLst>
          </a:prstGeom>
          <a:solidFill>
            <a:srgbClr val="FFFFFF">
              <a:shade val="85000"/>
            </a:srgbClr>
          </a:solidFill>
          <a:ln w="28575">
            <a:solidFill>
              <a:schemeClr val="accent2"/>
            </a:solidFill>
            <a:miter lim="800000"/>
            <a:headEnd/>
            <a:tailEnd/>
          </a:ln>
          <a:effectLst>
            <a:reflection blurRad="12700" stA="38000" endPos="28000" dist="5000" dir="5400000" sy="-100000" algn="bl" rotWithShape="0"/>
          </a:effectLst>
          <a:extLst/>
        </p:spPr>
      </p:pic>
      <p:pic>
        <p:nvPicPr>
          <p:cNvPr id="4101" name="Picture 8" descr="b793286189d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720328">
            <a:off x="5640935" y="1808427"/>
            <a:ext cx="2655983" cy="2248842"/>
          </a:xfrm>
          <a:prstGeom prst="roundRect">
            <a:avLst>
              <a:gd name="adj" fmla="val 8594"/>
            </a:avLst>
          </a:prstGeom>
          <a:solidFill>
            <a:srgbClr val="FFFFFF">
              <a:shade val="85000"/>
            </a:srgbClr>
          </a:solidFill>
          <a:ln w="28575">
            <a:solidFill>
              <a:schemeClr val="accent2"/>
            </a:solidFill>
          </a:ln>
          <a:effectLst>
            <a:reflection blurRad="12700" stA="38000" endPos="28000" dist="5000" dir="5400000" sy="-100000" algn="bl" rotWithShape="0"/>
          </a:effectLst>
          <a:extLst/>
        </p:spPr>
      </p:pic>
    </p:spTree>
    <p:extLst>
      <p:ext uri="{BB962C8B-B14F-4D97-AF65-F5344CB8AC3E}">
        <p14:creationId xmlns:p14="http://schemas.microsoft.com/office/powerpoint/2010/main" val="3967582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4" descr="4e41f13d207ffa1e7b25a83e1648449f_bi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4653136"/>
            <a:ext cx="2015770" cy="1836204"/>
          </a:xfrm>
          <a:prstGeom prst="roundRect">
            <a:avLst>
              <a:gd name="adj" fmla="val 8594"/>
            </a:avLst>
          </a:prstGeom>
          <a:solidFill>
            <a:srgbClr val="FFFFFF">
              <a:shade val="85000"/>
            </a:srgbClr>
          </a:solidFill>
          <a:ln w="28575">
            <a:solidFill>
              <a:schemeClr val="accent2"/>
            </a:solidFill>
            <a:miter lim="800000"/>
            <a:headEnd/>
            <a:tailEnd/>
          </a:ln>
          <a:effectLst>
            <a:reflection blurRad="12700" stA="38000" endPos="28000" dist="5000" dir="5400000" sy="-100000" algn="bl" rotWithShape="0"/>
          </a:effectLst>
          <a:extLst/>
        </p:spPr>
      </p:pic>
      <p:pic>
        <p:nvPicPr>
          <p:cNvPr id="5124" name="Picture 6" descr="JCaEjaBR1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2" y="1700808"/>
            <a:ext cx="2088232" cy="1973107"/>
          </a:xfrm>
          <a:prstGeom prst="roundRect">
            <a:avLst>
              <a:gd name="adj" fmla="val 8594"/>
            </a:avLst>
          </a:prstGeom>
          <a:solidFill>
            <a:srgbClr val="FFFFFF">
              <a:shade val="85000"/>
            </a:srgbClr>
          </a:solidFill>
          <a:ln w="28575">
            <a:solidFill>
              <a:schemeClr val="accent2"/>
            </a:solidFill>
          </a:ln>
          <a:effectLst>
            <a:reflection blurRad="12700" stA="38000" endPos="28000" dist="5000" dir="5400000" sy="-100000" algn="bl" rotWithShape="0"/>
          </a:effectLst>
          <a:extLst/>
        </p:spPr>
      </p:pic>
      <p:sp>
        <p:nvSpPr>
          <p:cNvPr id="2" name="Rectangle 2"/>
          <p:cNvSpPr>
            <a:spLocks noGrp="1" noChangeArrowheads="1"/>
          </p:cNvSpPr>
          <p:nvPr>
            <p:ph type="title"/>
          </p:nvPr>
        </p:nvSpPr>
        <p:spPr>
          <a:xfrm>
            <a:off x="1042988" y="333375"/>
            <a:ext cx="7021512" cy="2232025"/>
          </a:xfrm>
        </p:spPr>
        <p:txBody>
          <a:bodyPr>
            <a:normAutofit fontScale="90000"/>
          </a:bodyPr>
          <a:lstStyle/>
          <a:p>
            <a:pPr algn="l" eaLnBrk="1" hangingPunct="1"/>
            <a:r>
              <a:rPr lang="ru-RU" sz="1600" b="1" i="1" dirty="0" smtClean="0">
                <a:latin typeface="DejaVu Serif" pitchFamily="18" charset="0"/>
                <a:ea typeface="DejaVu Serif" pitchFamily="18" charset="0"/>
                <a:cs typeface="DejaVu Serif" pitchFamily="18" charset="0"/>
              </a:rPr>
              <a:t/>
            </a:r>
            <a:br>
              <a:rPr lang="ru-RU" sz="1600" b="1" i="1" dirty="0" smtClean="0">
                <a:latin typeface="DejaVu Serif" pitchFamily="18" charset="0"/>
                <a:ea typeface="DejaVu Serif" pitchFamily="18" charset="0"/>
                <a:cs typeface="DejaVu Serif" pitchFamily="18" charset="0"/>
              </a:rPr>
            </a:br>
            <a:r>
              <a:rPr lang="ru-RU" sz="1600" b="1" i="1" dirty="0" smtClean="0">
                <a:latin typeface="DejaVu Serif" pitchFamily="18" charset="0"/>
                <a:ea typeface="DejaVu Serif" pitchFamily="18" charset="0"/>
                <a:cs typeface="DejaVu Serif" pitchFamily="18" charset="0"/>
              </a:rPr>
              <a:t/>
            </a:r>
            <a:br>
              <a:rPr lang="ru-RU" sz="1600" b="1" i="1" dirty="0" smtClean="0">
                <a:latin typeface="DejaVu Serif" pitchFamily="18" charset="0"/>
                <a:ea typeface="DejaVu Serif" pitchFamily="18" charset="0"/>
                <a:cs typeface="DejaVu Serif" pitchFamily="18" charset="0"/>
              </a:rPr>
            </a:br>
            <a:r>
              <a:rPr lang="ru-RU" sz="1600" b="1" i="1" dirty="0" smtClean="0">
                <a:latin typeface="DejaVu Serif" pitchFamily="18" charset="0"/>
                <a:ea typeface="DejaVu Serif" pitchFamily="18" charset="0"/>
                <a:cs typeface="DejaVu Serif" pitchFamily="18" charset="0"/>
              </a:rPr>
              <a:t/>
            </a:r>
            <a:br>
              <a:rPr lang="ru-RU" sz="1600" b="1" i="1" dirty="0" smtClean="0">
                <a:latin typeface="DejaVu Serif" pitchFamily="18" charset="0"/>
                <a:ea typeface="DejaVu Serif" pitchFamily="18" charset="0"/>
                <a:cs typeface="DejaVu Serif" pitchFamily="18" charset="0"/>
              </a:rPr>
            </a:br>
            <a:r>
              <a:rPr lang="ru-RU" sz="1600" b="1" i="1" dirty="0" smtClean="0">
                <a:latin typeface="DejaVu Serif" pitchFamily="18" charset="0"/>
                <a:ea typeface="DejaVu Serif" pitchFamily="18" charset="0"/>
                <a:cs typeface="DejaVu Serif" pitchFamily="18" charset="0"/>
              </a:rPr>
              <a:t/>
            </a:r>
            <a:br>
              <a:rPr lang="ru-RU" sz="1600" b="1" i="1" dirty="0" smtClean="0">
                <a:latin typeface="DejaVu Serif" pitchFamily="18" charset="0"/>
                <a:ea typeface="DejaVu Serif" pitchFamily="18" charset="0"/>
                <a:cs typeface="DejaVu Serif" pitchFamily="18" charset="0"/>
              </a:rPr>
            </a:br>
            <a:r>
              <a:rPr lang="ru-RU" sz="1600" b="1" i="1" dirty="0" smtClean="0">
                <a:latin typeface="DejaVu Serif" pitchFamily="18" charset="0"/>
                <a:ea typeface="DejaVu Serif" pitchFamily="18" charset="0"/>
                <a:cs typeface="DejaVu Serif" pitchFamily="18" charset="0"/>
              </a:rPr>
              <a:t/>
            </a:r>
            <a:br>
              <a:rPr lang="ru-RU" sz="1600" b="1" i="1" dirty="0" smtClean="0">
                <a:latin typeface="DejaVu Serif" pitchFamily="18" charset="0"/>
                <a:ea typeface="DejaVu Serif" pitchFamily="18" charset="0"/>
                <a:cs typeface="DejaVu Serif" pitchFamily="18" charset="0"/>
              </a:rPr>
            </a:br>
            <a:r>
              <a:rPr lang="ru-RU" sz="1600" b="1" i="1" dirty="0" smtClean="0">
                <a:latin typeface="DejaVu Serif" pitchFamily="18" charset="0"/>
                <a:ea typeface="DejaVu Serif" pitchFamily="18" charset="0"/>
                <a:cs typeface="DejaVu Serif" pitchFamily="18" charset="0"/>
              </a:rPr>
              <a:t/>
            </a:r>
            <a:br>
              <a:rPr lang="ru-RU" sz="1600" b="1" i="1" dirty="0" smtClean="0">
                <a:latin typeface="DejaVu Serif" pitchFamily="18" charset="0"/>
                <a:ea typeface="DejaVu Serif" pitchFamily="18" charset="0"/>
                <a:cs typeface="DejaVu Serif" pitchFamily="18" charset="0"/>
              </a:rPr>
            </a:br>
            <a:r>
              <a:rPr lang="ru-RU" sz="1600" b="1" i="1" dirty="0" smtClean="0">
                <a:latin typeface="DejaVu Serif" pitchFamily="18" charset="0"/>
                <a:ea typeface="DejaVu Serif" pitchFamily="18" charset="0"/>
                <a:cs typeface="DejaVu Serif" pitchFamily="18" charset="0"/>
              </a:rPr>
              <a:t/>
            </a:r>
            <a:br>
              <a:rPr lang="ru-RU" sz="1600" b="1" i="1" dirty="0" smtClean="0">
                <a:latin typeface="DejaVu Serif" pitchFamily="18" charset="0"/>
                <a:ea typeface="DejaVu Serif" pitchFamily="18" charset="0"/>
                <a:cs typeface="DejaVu Serif" pitchFamily="18" charset="0"/>
              </a:rPr>
            </a:br>
            <a:r>
              <a:rPr lang="ru-RU" sz="1600" b="1" i="1" dirty="0" smtClean="0">
                <a:latin typeface="DejaVu Serif" pitchFamily="18" charset="0"/>
                <a:ea typeface="DejaVu Serif" pitchFamily="18" charset="0"/>
                <a:cs typeface="DejaVu Serif" pitchFamily="18" charset="0"/>
              </a:rPr>
              <a:t/>
            </a:r>
            <a:br>
              <a:rPr lang="ru-RU" sz="1600" b="1" i="1" dirty="0" smtClean="0">
                <a:latin typeface="DejaVu Serif" pitchFamily="18" charset="0"/>
                <a:ea typeface="DejaVu Serif" pitchFamily="18" charset="0"/>
                <a:cs typeface="DejaVu Serif" pitchFamily="18" charset="0"/>
              </a:rPr>
            </a:br>
            <a:r>
              <a:rPr lang="ru-RU" sz="1600" b="1" i="1" dirty="0" smtClean="0">
                <a:latin typeface="DejaVu Serif" pitchFamily="18" charset="0"/>
                <a:ea typeface="DejaVu Serif" pitchFamily="18" charset="0"/>
                <a:cs typeface="DejaVu Serif" pitchFamily="18" charset="0"/>
              </a:rPr>
              <a:t/>
            </a:r>
            <a:br>
              <a:rPr lang="ru-RU" sz="1600" b="1" i="1" dirty="0" smtClean="0">
                <a:latin typeface="DejaVu Serif" pitchFamily="18" charset="0"/>
                <a:ea typeface="DejaVu Serif" pitchFamily="18" charset="0"/>
                <a:cs typeface="DejaVu Serif" pitchFamily="18" charset="0"/>
              </a:rPr>
            </a:br>
            <a:r>
              <a:rPr lang="ru-RU" sz="1600" b="1" i="1" dirty="0" smtClean="0">
                <a:latin typeface="DejaVu Serif" pitchFamily="18" charset="0"/>
                <a:ea typeface="DejaVu Serif" pitchFamily="18" charset="0"/>
                <a:cs typeface="DejaVu Serif" pitchFamily="18" charset="0"/>
              </a:rPr>
              <a:t/>
            </a:r>
            <a:br>
              <a:rPr lang="ru-RU" sz="1600" b="1" i="1" dirty="0" smtClean="0">
                <a:latin typeface="DejaVu Serif" pitchFamily="18" charset="0"/>
                <a:ea typeface="DejaVu Serif" pitchFamily="18" charset="0"/>
                <a:cs typeface="DejaVu Serif" pitchFamily="18" charset="0"/>
              </a:rPr>
            </a:br>
            <a:r>
              <a:rPr lang="ru-RU" sz="1600" b="1" i="1" dirty="0" smtClean="0">
                <a:latin typeface="DejaVu Serif" pitchFamily="18" charset="0"/>
                <a:ea typeface="DejaVu Serif" pitchFamily="18" charset="0"/>
                <a:cs typeface="DejaVu Serif" pitchFamily="18" charset="0"/>
              </a:rPr>
              <a:t/>
            </a:r>
            <a:br>
              <a:rPr lang="ru-RU" sz="1600" b="1" i="1" dirty="0" smtClean="0">
                <a:latin typeface="DejaVu Serif" pitchFamily="18" charset="0"/>
                <a:ea typeface="DejaVu Serif" pitchFamily="18" charset="0"/>
                <a:cs typeface="DejaVu Serif" pitchFamily="18" charset="0"/>
              </a:rPr>
            </a:br>
            <a:r>
              <a:rPr lang="ru-RU" sz="1600" b="1" i="1" dirty="0" smtClean="0">
                <a:latin typeface="DejaVu Serif" pitchFamily="18" charset="0"/>
                <a:ea typeface="DejaVu Serif" pitchFamily="18" charset="0"/>
                <a:cs typeface="DejaVu Serif" pitchFamily="18" charset="0"/>
              </a:rPr>
              <a:t/>
            </a:r>
            <a:br>
              <a:rPr lang="ru-RU" sz="1600" b="1" i="1" dirty="0" smtClean="0">
                <a:latin typeface="DejaVu Serif" pitchFamily="18" charset="0"/>
                <a:ea typeface="DejaVu Serif" pitchFamily="18" charset="0"/>
                <a:cs typeface="DejaVu Serif" pitchFamily="18" charset="0"/>
              </a:rPr>
            </a:br>
            <a:r>
              <a:rPr lang="ru-RU" sz="1600" b="1" i="1" dirty="0" smtClean="0">
                <a:latin typeface="DejaVu Serif" pitchFamily="18" charset="0"/>
                <a:ea typeface="DejaVu Serif" pitchFamily="18" charset="0"/>
                <a:cs typeface="DejaVu Serif" pitchFamily="18" charset="0"/>
              </a:rPr>
              <a:t/>
            </a:r>
            <a:br>
              <a:rPr lang="ru-RU" sz="1600" b="1" i="1" dirty="0" smtClean="0">
                <a:latin typeface="DejaVu Serif" pitchFamily="18" charset="0"/>
                <a:ea typeface="DejaVu Serif" pitchFamily="18" charset="0"/>
                <a:cs typeface="DejaVu Serif" pitchFamily="18" charset="0"/>
              </a:rPr>
            </a:br>
            <a:r>
              <a:rPr lang="ru-RU" sz="1600" b="1" i="1" dirty="0" smtClean="0">
                <a:latin typeface="DejaVu Serif" pitchFamily="18" charset="0"/>
                <a:ea typeface="DejaVu Serif" pitchFamily="18" charset="0"/>
                <a:cs typeface="DejaVu Serif" pitchFamily="18" charset="0"/>
              </a:rPr>
              <a:t/>
            </a:r>
            <a:br>
              <a:rPr lang="ru-RU" sz="1600" b="1" i="1" dirty="0" smtClean="0">
                <a:latin typeface="DejaVu Serif" pitchFamily="18" charset="0"/>
                <a:ea typeface="DejaVu Serif" pitchFamily="18" charset="0"/>
                <a:cs typeface="DejaVu Serif" pitchFamily="18" charset="0"/>
              </a:rPr>
            </a:br>
            <a:r>
              <a:rPr lang="ru-RU" sz="1600" b="1" i="1" dirty="0" smtClean="0">
                <a:latin typeface="DejaVu Serif" pitchFamily="18" charset="0"/>
                <a:ea typeface="DejaVu Serif" pitchFamily="18" charset="0"/>
                <a:cs typeface="DejaVu Serif" pitchFamily="18" charset="0"/>
              </a:rPr>
              <a:t/>
            </a:r>
            <a:br>
              <a:rPr lang="ru-RU" sz="1600" b="1" i="1" dirty="0" smtClean="0">
                <a:latin typeface="DejaVu Serif" pitchFamily="18" charset="0"/>
                <a:ea typeface="DejaVu Serif" pitchFamily="18" charset="0"/>
                <a:cs typeface="DejaVu Serif" pitchFamily="18" charset="0"/>
              </a:rPr>
            </a:br>
            <a:r>
              <a:rPr lang="ru-RU" sz="1600" b="1" i="1" dirty="0" smtClean="0">
                <a:latin typeface="DejaVu Serif" pitchFamily="18" charset="0"/>
                <a:ea typeface="DejaVu Serif" pitchFamily="18" charset="0"/>
                <a:cs typeface="DejaVu Serif" pitchFamily="18" charset="0"/>
              </a:rPr>
              <a:t/>
            </a:r>
            <a:br>
              <a:rPr lang="ru-RU" sz="1600" b="1" i="1" dirty="0" smtClean="0">
                <a:latin typeface="DejaVu Serif" pitchFamily="18" charset="0"/>
                <a:ea typeface="DejaVu Serif" pitchFamily="18" charset="0"/>
                <a:cs typeface="DejaVu Serif" pitchFamily="18" charset="0"/>
              </a:rPr>
            </a:br>
            <a:r>
              <a:rPr lang="ru-RU" sz="1600" b="1" i="1" dirty="0" smtClean="0">
                <a:latin typeface="DejaVu Serif" pitchFamily="18" charset="0"/>
                <a:ea typeface="DejaVu Serif" pitchFamily="18" charset="0"/>
                <a:cs typeface="DejaVu Serif" pitchFamily="18" charset="0"/>
              </a:rPr>
              <a:t/>
            </a:r>
            <a:br>
              <a:rPr lang="ru-RU" sz="1600" b="1" i="1" dirty="0" smtClean="0">
                <a:latin typeface="DejaVu Serif" pitchFamily="18" charset="0"/>
                <a:ea typeface="DejaVu Serif" pitchFamily="18" charset="0"/>
                <a:cs typeface="DejaVu Serif" pitchFamily="18" charset="0"/>
              </a:rPr>
            </a:br>
            <a:r>
              <a:rPr lang="ru-RU" sz="1600" b="1" i="1" dirty="0" smtClean="0">
                <a:latin typeface="DejaVu Serif" pitchFamily="18" charset="0"/>
                <a:ea typeface="DejaVu Serif" pitchFamily="18" charset="0"/>
                <a:cs typeface="DejaVu Serif" pitchFamily="18" charset="0"/>
              </a:rPr>
              <a:t/>
            </a:r>
            <a:br>
              <a:rPr lang="ru-RU" sz="1600" b="1" i="1" dirty="0" smtClean="0">
                <a:latin typeface="DejaVu Serif" pitchFamily="18" charset="0"/>
                <a:ea typeface="DejaVu Serif" pitchFamily="18" charset="0"/>
                <a:cs typeface="DejaVu Serif" pitchFamily="18" charset="0"/>
              </a:rPr>
            </a:br>
            <a:r>
              <a:rPr lang="ru-RU" sz="1600" b="1" i="1" dirty="0" smtClean="0">
                <a:latin typeface="DejaVu Serif" pitchFamily="18" charset="0"/>
                <a:ea typeface="DejaVu Serif" pitchFamily="18" charset="0"/>
                <a:cs typeface="DejaVu Serif" pitchFamily="18" charset="0"/>
              </a:rPr>
              <a:t/>
            </a:r>
            <a:br>
              <a:rPr lang="ru-RU" sz="1600" b="1" i="1" dirty="0" smtClean="0">
                <a:latin typeface="DejaVu Serif" pitchFamily="18" charset="0"/>
                <a:ea typeface="DejaVu Serif" pitchFamily="18" charset="0"/>
                <a:cs typeface="DejaVu Serif" pitchFamily="18" charset="0"/>
              </a:rPr>
            </a:br>
            <a:r>
              <a:rPr lang="ru-RU" sz="1600" b="1" i="1" dirty="0" smtClean="0">
                <a:latin typeface="DejaVu Serif" pitchFamily="18" charset="0"/>
                <a:ea typeface="DejaVu Serif" pitchFamily="18" charset="0"/>
                <a:cs typeface="DejaVu Serif" pitchFamily="18" charset="0"/>
              </a:rPr>
              <a:t/>
            </a:r>
            <a:br>
              <a:rPr lang="ru-RU" sz="1600" b="1" i="1" dirty="0" smtClean="0">
                <a:latin typeface="DejaVu Serif" pitchFamily="18" charset="0"/>
                <a:ea typeface="DejaVu Serif" pitchFamily="18" charset="0"/>
                <a:cs typeface="DejaVu Serif" pitchFamily="18" charset="0"/>
              </a:rPr>
            </a:br>
            <a:r>
              <a:rPr lang="ru-RU" sz="1600" b="1" i="1" dirty="0" smtClean="0">
                <a:latin typeface="DejaVu Serif" pitchFamily="18" charset="0"/>
                <a:ea typeface="DejaVu Serif" pitchFamily="18" charset="0"/>
                <a:cs typeface="DejaVu Serif" pitchFamily="18" charset="0"/>
              </a:rPr>
              <a:t>Вторник - «</a:t>
            </a:r>
            <a:r>
              <a:rPr lang="ru-RU" sz="1600" b="1" i="1" dirty="0" err="1" smtClean="0">
                <a:latin typeface="DejaVu Serif" pitchFamily="18" charset="0"/>
                <a:ea typeface="DejaVu Serif" pitchFamily="18" charset="0"/>
                <a:cs typeface="DejaVu Serif" pitchFamily="18" charset="0"/>
              </a:rPr>
              <a:t>Заигрыши</a:t>
            </a:r>
            <a:r>
              <a:rPr lang="ru-RU" sz="1600" b="1" i="1" dirty="0" smtClean="0">
                <a:latin typeface="DejaVu Serif" pitchFamily="18" charset="0"/>
                <a:ea typeface="DejaVu Serif" pitchFamily="18" charset="0"/>
                <a:cs typeface="DejaVu Serif" pitchFamily="18" charset="0"/>
              </a:rPr>
              <a:t>»</a:t>
            </a:r>
            <a:br>
              <a:rPr lang="ru-RU" sz="1600" b="1"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С утра все выходили на гору кататься, поесть блинов. Гостей принимали у ворот, угощали. После угощений отпускали покататься и потешиться на горке. </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1. У петровских у ворот</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Вьется, вьется хоровод,</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Вьется. Вьется хоровод</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Собирается народ!</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	2. Гармони да баяны,</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	 Громче играйте, </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	Народ созывайте!</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	Пусть веселый народ поет,</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	В пляске жару задает!</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3. Здравствуй, Масленица годовая!</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Наша гостьюшка дорогая!</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Приезжай на конях вороных, </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На саночках расписных.</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Чтоб слуги были молодые,</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Нам подарки несли дорогие,</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И блины и калачи-</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к нам в окошко их мечи.	</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					</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			</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		             											</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
            </a:r>
            <a:br>
              <a:rPr lang="ru-RU" sz="1400" i="1" dirty="0" smtClean="0">
                <a:latin typeface="DejaVu Serif" pitchFamily="18" charset="0"/>
                <a:ea typeface="DejaVu Serif" pitchFamily="18" charset="0"/>
                <a:cs typeface="DejaVu Serif" pitchFamily="18" charset="0"/>
              </a:rPr>
            </a:br>
            <a:endParaRPr lang="ru-RU" sz="1400" i="1" dirty="0" smtClean="0">
              <a:latin typeface="DejaVu Serif" pitchFamily="18" charset="0"/>
              <a:ea typeface="DejaVu Serif" pitchFamily="18" charset="0"/>
              <a:cs typeface="DejaVu Serif" pitchFamily="18" charset="0"/>
            </a:endParaRPr>
          </a:p>
        </p:txBody>
      </p:sp>
    </p:spTree>
    <p:extLst>
      <p:ext uri="{BB962C8B-B14F-4D97-AF65-F5344CB8AC3E}">
        <p14:creationId xmlns:p14="http://schemas.microsoft.com/office/powerpoint/2010/main" val="2974173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4" descr="336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2132856"/>
            <a:ext cx="3599937" cy="2448272"/>
          </a:xfrm>
          <a:prstGeom prst="roundRect">
            <a:avLst>
              <a:gd name="adj" fmla="val 8594"/>
            </a:avLst>
          </a:prstGeom>
          <a:solidFill>
            <a:srgbClr val="FFFFFF">
              <a:shade val="85000"/>
            </a:srgbClr>
          </a:solidFill>
          <a:ln w="28575">
            <a:solidFill>
              <a:schemeClr val="accent2"/>
            </a:solidFill>
            <a:miter lim="800000"/>
            <a:headEnd/>
            <a:tailEnd/>
          </a:ln>
          <a:effectLst>
            <a:reflection blurRad="12700" stA="38000" endPos="28000" dist="5000" dir="5400000" sy="-100000" algn="bl" rotWithShape="0"/>
          </a:effectLst>
          <a:extLst/>
        </p:spPr>
      </p:pic>
      <p:sp>
        <p:nvSpPr>
          <p:cNvPr id="2" name="Rectangle 2"/>
          <p:cNvSpPr>
            <a:spLocks noGrp="1" noChangeArrowheads="1"/>
          </p:cNvSpPr>
          <p:nvPr>
            <p:ph type="title" idx="4294967295"/>
          </p:nvPr>
        </p:nvSpPr>
        <p:spPr>
          <a:xfrm>
            <a:off x="539750" y="-315913"/>
            <a:ext cx="7993063" cy="1944688"/>
          </a:xfrm>
        </p:spPr>
        <p:txBody>
          <a:bodyPr>
            <a:normAutofit fontScale="90000"/>
          </a:bodyPr>
          <a:lstStyle/>
          <a:p>
            <a:pPr algn="l" eaLnBrk="1" hangingPunct="1"/>
            <a:r>
              <a:rPr lang="ru-RU" sz="2400" b="1" i="1" dirty="0" smtClean="0">
                <a:latin typeface="DejaVu Serif" pitchFamily="18" charset="0"/>
                <a:ea typeface="DejaVu Serif" pitchFamily="18" charset="0"/>
                <a:cs typeface="DejaVu Serif" pitchFamily="18" charset="0"/>
              </a:rPr>
              <a:t/>
            </a:r>
            <a:br>
              <a:rPr lang="ru-RU" sz="2400" b="1" i="1" dirty="0" smtClean="0">
                <a:latin typeface="DejaVu Serif" pitchFamily="18" charset="0"/>
                <a:ea typeface="DejaVu Serif" pitchFamily="18" charset="0"/>
                <a:cs typeface="DejaVu Serif" pitchFamily="18" charset="0"/>
              </a:rPr>
            </a:br>
            <a:r>
              <a:rPr lang="ru-RU" sz="2400" b="1" i="1" dirty="0" smtClean="0">
                <a:latin typeface="DejaVu Serif" pitchFamily="18" charset="0"/>
                <a:ea typeface="DejaVu Serif" pitchFamily="18" charset="0"/>
                <a:cs typeface="DejaVu Serif" pitchFamily="18" charset="0"/>
              </a:rPr>
              <a:t/>
            </a:r>
            <a:br>
              <a:rPr lang="ru-RU" sz="2400" b="1" i="1" dirty="0" smtClean="0">
                <a:latin typeface="DejaVu Serif" pitchFamily="18" charset="0"/>
                <a:ea typeface="DejaVu Serif" pitchFamily="18" charset="0"/>
                <a:cs typeface="DejaVu Serif" pitchFamily="18" charset="0"/>
              </a:rPr>
            </a:br>
            <a:r>
              <a:rPr lang="ru-RU" sz="2400" b="1" i="1" dirty="0" smtClean="0">
                <a:latin typeface="DejaVu Serif" pitchFamily="18" charset="0"/>
                <a:ea typeface="DejaVu Serif" pitchFamily="18" charset="0"/>
                <a:cs typeface="DejaVu Serif" pitchFamily="18" charset="0"/>
              </a:rPr>
              <a:t/>
            </a:r>
            <a:br>
              <a:rPr lang="ru-RU" sz="2400" b="1" i="1" dirty="0" smtClean="0">
                <a:latin typeface="DejaVu Serif" pitchFamily="18" charset="0"/>
                <a:ea typeface="DejaVu Serif" pitchFamily="18" charset="0"/>
                <a:cs typeface="DejaVu Serif" pitchFamily="18" charset="0"/>
              </a:rPr>
            </a:br>
            <a:r>
              <a:rPr lang="ru-RU" sz="2400" b="1" i="1" dirty="0" smtClean="0">
                <a:latin typeface="DejaVu Serif" pitchFamily="18" charset="0"/>
                <a:ea typeface="DejaVu Serif" pitchFamily="18" charset="0"/>
                <a:cs typeface="DejaVu Serif" pitchFamily="18" charset="0"/>
              </a:rPr>
              <a:t/>
            </a:r>
            <a:br>
              <a:rPr lang="ru-RU" sz="2400" b="1" i="1" dirty="0" smtClean="0">
                <a:latin typeface="DejaVu Serif" pitchFamily="18" charset="0"/>
                <a:ea typeface="DejaVu Serif" pitchFamily="18" charset="0"/>
                <a:cs typeface="DejaVu Serif" pitchFamily="18" charset="0"/>
              </a:rPr>
            </a:br>
            <a:r>
              <a:rPr lang="ru-RU" sz="2400" b="1" i="1" dirty="0" smtClean="0">
                <a:latin typeface="DejaVu Serif" pitchFamily="18" charset="0"/>
                <a:ea typeface="DejaVu Serif" pitchFamily="18" charset="0"/>
                <a:cs typeface="DejaVu Serif" pitchFamily="18" charset="0"/>
              </a:rPr>
              <a:t/>
            </a:r>
            <a:br>
              <a:rPr lang="ru-RU" sz="2400" b="1" i="1" dirty="0" smtClean="0">
                <a:latin typeface="DejaVu Serif" pitchFamily="18" charset="0"/>
                <a:ea typeface="DejaVu Serif" pitchFamily="18" charset="0"/>
                <a:cs typeface="DejaVu Serif" pitchFamily="18" charset="0"/>
              </a:rPr>
            </a:br>
            <a:r>
              <a:rPr lang="ru-RU" sz="2400" b="1" i="1" dirty="0" smtClean="0">
                <a:latin typeface="DejaVu Serif" pitchFamily="18" charset="0"/>
                <a:ea typeface="DejaVu Serif" pitchFamily="18" charset="0"/>
                <a:cs typeface="DejaVu Serif" pitchFamily="18" charset="0"/>
              </a:rPr>
              <a:t/>
            </a:r>
            <a:br>
              <a:rPr lang="ru-RU" sz="2400" b="1" i="1" dirty="0" smtClean="0">
                <a:latin typeface="DejaVu Serif" pitchFamily="18" charset="0"/>
                <a:ea typeface="DejaVu Serif" pitchFamily="18" charset="0"/>
                <a:cs typeface="DejaVu Serif" pitchFamily="18" charset="0"/>
              </a:rPr>
            </a:br>
            <a:r>
              <a:rPr lang="ru-RU" sz="2400" b="1" i="1" dirty="0" smtClean="0">
                <a:latin typeface="DejaVu Serif" pitchFamily="18" charset="0"/>
                <a:ea typeface="DejaVu Serif" pitchFamily="18" charset="0"/>
                <a:cs typeface="DejaVu Serif" pitchFamily="18" charset="0"/>
              </a:rPr>
              <a:t/>
            </a:r>
            <a:br>
              <a:rPr lang="ru-RU" sz="2400" b="1" i="1" dirty="0" smtClean="0">
                <a:latin typeface="DejaVu Serif" pitchFamily="18" charset="0"/>
                <a:ea typeface="DejaVu Serif" pitchFamily="18" charset="0"/>
                <a:cs typeface="DejaVu Serif" pitchFamily="18" charset="0"/>
              </a:rPr>
            </a:br>
            <a:r>
              <a:rPr lang="ru-RU" sz="2400" b="1" i="1" dirty="0" smtClean="0">
                <a:latin typeface="DejaVu Serif" pitchFamily="18" charset="0"/>
                <a:ea typeface="DejaVu Serif" pitchFamily="18" charset="0"/>
                <a:cs typeface="DejaVu Serif" pitchFamily="18" charset="0"/>
              </a:rPr>
              <a:t/>
            </a:r>
            <a:br>
              <a:rPr lang="ru-RU" sz="2400" b="1" i="1" dirty="0" smtClean="0">
                <a:latin typeface="DejaVu Serif" pitchFamily="18" charset="0"/>
                <a:ea typeface="DejaVu Serif" pitchFamily="18" charset="0"/>
                <a:cs typeface="DejaVu Serif" pitchFamily="18" charset="0"/>
              </a:rPr>
            </a:br>
            <a:r>
              <a:rPr lang="ru-RU" sz="2400" b="1" i="1" dirty="0" smtClean="0">
                <a:latin typeface="DejaVu Serif" pitchFamily="18" charset="0"/>
                <a:ea typeface="DejaVu Serif" pitchFamily="18" charset="0"/>
                <a:cs typeface="DejaVu Serif" pitchFamily="18" charset="0"/>
              </a:rPr>
              <a:t/>
            </a:r>
            <a:br>
              <a:rPr lang="ru-RU" sz="2400" b="1" i="1" dirty="0" smtClean="0">
                <a:latin typeface="DejaVu Serif" pitchFamily="18" charset="0"/>
                <a:ea typeface="DejaVu Serif" pitchFamily="18" charset="0"/>
                <a:cs typeface="DejaVu Serif" pitchFamily="18" charset="0"/>
              </a:rPr>
            </a:br>
            <a:r>
              <a:rPr lang="ru-RU" sz="2400" b="1" i="1" dirty="0" smtClean="0">
                <a:latin typeface="DejaVu Serif" pitchFamily="18" charset="0"/>
                <a:ea typeface="DejaVu Serif" pitchFamily="18" charset="0"/>
                <a:cs typeface="DejaVu Serif" pitchFamily="18" charset="0"/>
              </a:rPr>
              <a:t/>
            </a:r>
            <a:br>
              <a:rPr lang="ru-RU" sz="2400" b="1" i="1" dirty="0" smtClean="0">
                <a:latin typeface="DejaVu Serif" pitchFamily="18" charset="0"/>
                <a:ea typeface="DejaVu Serif" pitchFamily="18" charset="0"/>
                <a:cs typeface="DejaVu Serif" pitchFamily="18" charset="0"/>
              </a:rPr>
            </a:br>
            <a:r>
              <a:rPr lang="ru-RU" sz="2400" b="1" i="1" dirty="0" smtClean="0">
                <a:latin typeface="DejaVu Serif" pitchFamily="18" charset="0"/>
                <a:ea typeface="DejaVu Serif" pitchFamily="18" charset="0"/>
                <a:cs typeface="DejaVu Serif" pitchFamily="18" charset="0"/>
              </a:rPr>
              <a:t/>
            </a:r>
            <a:br>
              <a:rPr lang="ru-RU" sz="2400" b="1" i="1" dirty="0" smtClean="0">
                <a:latin typeface="DejaVu Serif" pitchFamily="18" charset="0"/>
                <a:ea typeface="DejaVu Serif" pitchFamily="18" charset="0"/>
                <a:cs typeface="DejaVu Serif" pitchFamily="18" charset="0"/>
              </a:rPr>
            </a:br>
            <a:r>
              <a:rPr lang="ru-RU" sz="2400" b="1" i="1" dirty="0" smtClean="0">
                <a:latin typeface="DejaVu Serif" pitchFamily="18" charset="0"/>
                <a:ea typeface="DejaVu Serif" pitchFamily="18" charset="0"/>
                <a:cs typeface="DejaVu Serif" pitchFamily="18" charset="0"/>
              </a:rPr>
              <a:t/>
            </a:r>
            <a:br>
              <a:rPr lang="ru-RU" sz="2400" b="1" i="1" dirty="0" smtClean="0">
                <a:latin typeface="DejaVu Serif" pitchFamily="18" charset="0"/>
                <a:ea typeface="DejaVu Serif" pitchFamily="18" charset="0"/>
                <a:cs typeface="DejaVu Serif" pitchFamily="18" charset="0"/>
              </a:rPr>
            </a:br>
            <a:r>
              <a:rPr lang="ru-RU" sz="2400" b="1" i="1" dirty="0" smtClean="0">
                <a:latin typeface="DejaVu Serif" pitchFamily="18" charset="0"/>
                <a:ea typeface="DejaVu Serif" pitchFamily="18" charset="0"/>
                <a:cs typeface="DejaVu Serif" pitchFamily="18" charset="0"/>
              </a:rPr>
              <a:t/>
            </a:r>
            <a:br>
              <a:rPr lang="ru-RU" sz="2400" b="1" i="1" dirty="0" smtClean="0">
                <a:latin typeface="DejaVu Serif" pitchFamily="18" charset="0"/>
                <a:ea typeface="DejaVu Serif" pitchFamily="18" charset="0"/>
                <a:cs typeface="DejaVu Serif" pitchFamily="18" charset="0"/>
              </a:rPr>
            </a:br>
            <a:r>
              <a:rPr lang="ru-RU" sz="2400" b="1" i="1" dirty="0" smtClean="0">
                <a:latin typeface="DejaVu Serif" pitchFamily="18" charset="0"/>
                <a:ea typeface="DejaVu Serif" pitchFamily="18" charset="0"/>
                <a:cs typeface="DejaVu Serif" pitchFamily="18" charset="0"/>
              </a:rPr>
              <a:t/>
            </a:r>
            <a:br>
              <a:rPr lang="ru-RU" sz="2400" b="1" i="1" dirty="0" smtClean="0">
                <a:latin typeface="DejaVu Serif" pitchFamily="18" charset="0"/>
                <a:ea typeface="DejaVu Serif" pitchFamily="18" charset="0"/>
                <a:cs typeface="DejaVu Serif" pitchFamily="18" charset="0"/>
              </a:rPr>
            </a:br>
            <a:r>
              <a:rPr lang="ru-RU" sz="2400" b="1" i="1" dirty="0" smtClean="0">
                <a:latin typeface="DejaVu Serif" pitchFamily="18" charset="0"/>
                <a:ea typeface="DejaVu Serif" pitchFamily="18" charset="0"/>
                <a:cs typeface="DejaVu Serif" pitchFamily="18" charset="0"/>
              </a:rPr>
              <a:t/>
            </a:r>
            <a:br>
              <a:rPr lang="ru-RU" sz="2400" b="1" i="1" dirty="0" smtClean="0">
                <a:latin typeface="DejaVu Serif" pitchFamily="18" charset="0"/>
                <a:ea typeface="DejaVu Serif" pitchFamily="18" charset="0"/>
                <a:cs typeface="DejaVu Serif" pitchFamily="18" charset="0"/>
              </a:rPr>
            </a:br>
            <a:r>
              <a:rPr lang="ru-RU" sz="1800" b="1" i="1" dirty="0" smtClean="0">
                <a:latin typeface="DejaVu Serif" pitchFamily="18" charset="0"/>
                <a:ea typeface="DejaVu Serif" pitchFamily="18" charset="0"/>
                <a:cs typeface="DejaVu Serif" pitchFamily="18" charset="0"/>
              </a:rPr>
              <a:t>Среда - «Лакомка», «Сладкоежка»</a:t>
            </a:r>
            <a:r>
              <a:rPr lang="ru-RU" sz="2400" b="1" i="1" dirty="0" smtClean="0">
                <a:latin typeface="DejaVu Serif" pitchFamily="18" charset="0"/>
                <a:ea typeface="DejaVu Serif" pitchFamily="18" charset="0"/>
                <a:cs typeface="DejaVu Serif" pitchFamily="18" charset="0"/>
              </a:rPr>
              <a:t/>
            </a:r>
            <a:br>
              <a:rPr lang="ru-RU" sz="2400" b="1" i="1" dirty="0" smtClean="0">
                <a:latin typeface="DejaVu Serif" pitchFamily="18" charset="0"/>
                <a:ea typeface="DejaVu Serif" pitchFamily="18" charset="0"/>
                <a:cs typeface="DejaVu Serif" pitchFamily="18" charset="0"/>
              </a:rPr>
            </a:br>
            <a:r>
              <a:rPr lang="ru-RU" sz="1400" dirty="0" smtClean="0">
                <a:latin typeface="DejaVu Serif" pitchFamily="18" charset="0"/>
                <a:ea typeface="DejaVu Serif" pitchFamily="18" charset="0"/>
                <a:cs typeface="DejaVu Serif" pitchFamily="18" charset="0"/>
              </a:rPr>
              <a:t>В этот день готовили самые вкусные блюда и, конечно, блины. Каждая хозяйка имела свой рецепт приготовления блинов и старались держать его в секрете. Блины пеклись из гречневой или пшеничной муки, большие- во всю сковороду или маленькие- с блюдце, тонкие и легкие. К блинам подавали сметану, мед, яйца, икру.  Тещи приглашают своих зятьев к блинам, а для забавы любимого зятя созывали всех родных.</a:t>
            </a:r>
            <a:br>
              <a:rPr lang="ru-RU" sz="1400"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1. Мы давненько блинов не ели, </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Мы </a:t>
            </a:r>
            <a:r>
              <a:rPr lang="ru-RU" sz="1400" i="1" dirty="0" err="1" smtClean="0">
                <a:latin typeface="DejaVu Serif" pitchFamily="18" charset="0"/>
                <a:ea typeface="DejaVu Serif" pitchFamily="18" charset="0"/>
                <a:cs typeface="DejaVu Serif" pitchFamily="18" charset="0"/>
              </a:rPr>
              <a:t>блиночков</a:t>
            </a:r>
            <a:r>
              <a:rPr lang="ru-RU" sz="1400" i="1" dirty="0" smtClean="0">
                <a:latin typeface="DejaVu Serif" pitchFamily="18" charset="0"/>
                <a:ea typeface="DejaVu Serif" pitchFamily="18" charset="0"/>
                <a:cs typeface="DejaVu Serif" pitchFamily="18" charset="0"/>
              </a:rPr>
              <a:t> захотели,</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В квашне новой растворили,</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Два часа блины всходили.</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Моя старшая сестрица</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Печь блины-то мастерица</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Напекла она поесть,</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Сотен пять наверно есть,</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Гости, будьте вы здоровы!</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Вот блины мои готовы!</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	2. Тин-</a:t>
            </a:r>
            <a:r>
              <a:rPr lang="ru-RU" sz="1400" i="1" dirty="0" err="1" smtClean="0">
                <a:latin typeface="DejaVu Serif" pitchFamily="18" charset="0"/>
                <a:ea typeface="DejaVu Serif" pitchFamily="18" charset="0"/>
                <a:cs typeface="DejaVu Serif" pitchFamily="18" charset="0"/>
              </a:rPr>
              <a:t>тинка</a:t>
            </a:r>
            <a:r>
              <a:rPr lang="ru-RU" sz="1400" i="1" dirty="0" smtClean="0">
                <a:latin typeface="DejaVu Serif" pitchFamily="18" charset="0"/>
                <a:ea typeface="DejaVu Serif" pitchFamily="18" charset="0"/>
                <a:cs typeface="DejaVu Serif" pitchFamily="18" charset="0"/>
              </a:rPr>
              <a:t>,</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	подай блинка,</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	Оладышка-</a:t>
            </a:r>
            <a:r>
              <a:rPr lang="ru-RU" sz="1400" i="1" dirty="0" err="1" smtClean="0">
                <a:latin typeface="DejaVu Serif" pitchFamily="18" charset="0"/>
                <a:ea typeface="DejaVu Serif" pitchFamily="18" charset="0"/>
                <a:cs typeface="DejaVu Serif" pitchFamily="18" charset="0"/>
              </a:rPr>
              <a:t>прибавышка</a:t>
            </a:r>
            <a:r>
              <a:rPr lang="ru-RU" sz="1400" i="1" dirty="0" smtClean="0">
                <a:latin typeface="DejaVu Serif" pitchFamily="18" charset="0"/>
                <a:ea typeface="DejaVu Serif" pitchFamily="18" charset="0"/>
                <a:cs typeface="DejaVu Serif" pitchFamily="18" charset="0"/>
              </a:rPr>
              <a:t>,</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	Масляный кусок!</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	Тетушка, не </a:t>
            </a:r>
            <a:r>
              <a:rPr lang="ru-RU" sz="1400" i="1" dirty="0" err="1" smtClean="0">
                <a:latin typeface="DejaVu Serif" pitchFamily="18" charset="0"/>
                <a:ea typeface="DejaVu Serif" pitchFamily="18" charset="0"/>
                <a:cs typeface="DejaVu Serif" pitchFamily="18" charset="0"/>
              </a:rPr>
              <a:t>скупися</a:t>
            </a:r>
            <a:r>
              <a:rPr lang="ru-RU" sz="1400" i="1" dirty="0" smtClean="0">
                <a:latin typeface="DejaVu Serif" pitchFamily="18" charset="0"/>
                <a:ea typeface="DejaVu Serif" pitchFamily="18" charset="0"/>
                <a:cs typeface="DejaVu Serif" pitchFamily="18" charset="0"/>
              </a:rPr>
              <a:t>,</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	Масляным кусочком </a:t>
            </a:r>
            <a:r>
              <a:rPr lang="ru-RU" sz="1400" i="1" dirty="0" err="1" smtClean="0">
                <a:latin typeface="DejaVu Serif" pitchFamily="18" charset="0"/>
                <a:ea typeface="DejaVu Serif" pitchFamily="18" charset="0"/>
                <a:cs typeface="DejaVu Serif" pitchFamily="18" charset="0"/>
              </a:rPr>
              <a:t>поделися</a:t>
            </a:r>
            <a:r>
              <a:rPr lang="ru-RU" sz="1400" i="1" dirty="0" smtClean="0">
                <a:latin typeface="DejaVu Serif" pitchFamily="18" charset="0"/>
                <a:ea typeface="DejaVu Serif" pitchFamily="18" charset="0"/>
                <a:cs typeface="DejaVu Serif" pitchFamily="18" charset="0"/>
              </a:rPr>
              <a:t>!</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3.Не житье, а Масленица.</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4.Масленица- семь дней гуляет.</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5.Милости просим к нам об Масленице со своим добром, с честным животом.</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
            </a:r>
            <a:br>
              <a:rPr lang="ru-RU" sz="1400" i="1" dirty="0" smtClean="0">
                <a:latin typeface="DejaVu Serif" pitchFamily="18" charset="0"/>
                <a:ea typeface="DejaVu Serif" pitchFamily="18" charset="0"/>
                <a:cs typeface="DejaVu Serif" pitchFamily="18" charset="0"/>
              </a:rPr>
            </a:br>
            <a:endParaRPr lang="ru-RU" sz="1400" i="1" dirty="0" smtClean="0">
              <a:latin typeface="DejaVu Serif" pitchFamily="18" charset="0"/>
              <a:ea typeface="DejaVu Serif" pitchFamily="18" charset="0"/>
              <a:cs typeface="DejaVu Serif" pitchFamily="18" charset="0"/>
            </a:endParaRPr>
          </a:p>
        </p:txBody>
      </p:sp>
    </p:spTree>
    <p:extLst>
      <p:ext uri="{BB962C8B-B14F-4D97-AF65-F5344CB8AC3E}">
        <p14:creationId xmlns:p14="http://schemas.microsoft.com/office/powerpoint/2010/main" val="1721939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normAutofit fontScale="90000"/>
          </a:bodyPr>
          <a:lstStyle/>
          <a:p>
            <a:pPr algn="l" eaLnBrk="1" hangingPunct="1"/>
            <a:r>
              <a:rPr lang="ru-RU" sz="2800" b="1" i="1" dirty="0" smtClean="0">
                <a:latin typeface="DejaVu Serif" pitchFamily="18" charset="0"/>
                <a:ea typeface="DejaVu Serif" pitchFamily="18" charset="0"/>
                <a:cs typeface="DejaVu Serif" pitchFamily="18" charset="0"/>
              </a:rPr>
              <a:t/>
            </a:r>
            <a:br>
              <a:rPr lang="ru-RU" sz="2800" b="1" i="1" dirty="0" smtClean="0">
                <a:latin typeface="DejaVu Serif" pitchFamily="18" charset="0"/>
                <a:ea typeface="DejaVu Serif" pitchFamily="18" charset="0"/>
                <a:cs typeface="DejaVu Serif" pitchFamily="18" charset="0"/>
              </a:rPr>
            </a:br>
            <a:r>
              <a:rPr lang="ru-RU" sz="2800" b="1" i="1" dirty="0" smtClean="0">
                <a:latin typeface="DejaVu Serif" pitchFamily="18" charset="0"/>
                <a:ea typeface="DejaVu Serif" pitchFamily="18" charset="0"/>
                <a:cs typeface="DejaVu Serif" pitchFamily="18" charset="0"/>
              </a:rPr>
              <a:t/>
            </a:r>
            <a:br>
              <a:rPr lang="ru-RU" sz="2800" b="1" i="1" dirty="0" smtClean="0">
                <a:latin typeface="DejaVu Serif" pitchFamily="18" charset="0"/>
                <a:ea typeface="DejaVu Serif" pitchFamily="18" charset="0"/>
                <a:cs typeface="DejaVu Serif" pitchFamily="18" charset="0"/>
              </a:rPr>
            </a:br>
            <a:r>
              <a:rPr lang="ru-RU" sz="2800" b="1" i="1" dirty="0" smtClean="0">
                <a:latin typeface="DejaVu Serif" pitchFamily="18" charset="0"/>
                <a:ea typeface="DejaVu Serif" pitchFamily="18" charset="0"/>
                <a:cs typeface="DejaVu Serif" pitchFamily="18" charset="0"/>
              </a:rPr>
              <a:t/>
            </a:r>
            <a:br>
              <a:rPr lang="ru-RU" sz="2800" b="1" i="1" dirty="0" smtClean="0">
                <a:latin typeface="DejaVu Serif" pitchFamily="18" charset="0"/>
                <a:ea typeface="DejaVu Serif" pitchFamily="18" charset="0"/>
                <a:cs typeface="DejaVu Serif" pitchFamily="18" charset="0"/>
              </a:rPr>
            </a:br>
            <a:r>
              <a:rPr lang="ru-RU" sz="2800" b="1" i="1" dirty="0" smtClean="0">
                <a:latin typeface="DejaVu Serif" pitchFamily="18" charset="0"/>
                <a:ea typeface="DejaVu Serif" pitchFamily="18" charset="0"/>
                <a:cs typeface="DejaVu Serif" pitchFamily="18" charset="0"/>
              </a:rPr>
              <a:t/>
            </a:r>
            <a:br>
              <a:rPr lang="ru-RU" sz="2800" b="1" i="1" dirty="0" smtClean="0">
                <a:latin typeface="DejaVu Serif" pitchFamily="18" charset="0"/>
                <a:ea typeface="DejaVu Serif" pitchFamily="18" charset="0"/>
                <a:cs typeface="DejaVu Serif" pitchFamily="18" charset="0"/>
              </a:rPr>
            </a:br>
            <a:r>
              <a:rPr lang="ru-RU" sz="2800" b="1" i="1" dirty="0" smtClean="0">
                <a:latin typeface="DejaVu Serif" pitchFamily="18" charset="0"/>
                <a:ea typeface="DejaVu Serif" pitchFamily="18" charset="0"/>
                <a:cs typeface="DejaVu Serif" pitchFamily="18" charset="0"/>
              </a:rPr>
              <a:t/>
            </a:r>
            <a:br>
              <a:rPr lang="ru-RU" sz="2800" b="1" i="1" dirty="0" smtClean="0">
                <a:latin typeface="DejaVu Serif" pitchFamily="18" charset="0"/>
                <a:ea typeface="DejaVu Serif" pitchFamily="18" charset="0"/>
                <a:cs typeface="DejaVu Serif" pitchFamily="18" charset="0"/>
              </a:rPr>
            </a:br>
            <a:r>
              <a:rPr lang="ru-RU" sz="2800" b="1" i="1" dirty="0" smtClean="0">
                <a:latin typeface="DejaVu Serif" pitchFamily="18" charset="0"/>
                <a:ea typeface="DejaVu Serif" pitchFamily="18" charset="0"/>
                <a:cs typeface="DejaVu Serif" pitchFamily="18" charset="0"/>
              </a:rPr>
              <a:t/>
            </a:r>
            <a:br>
              <a:rPr lang="ru-RU" sz="2800" b="1" i="1" dirty="0" smtClean="0">
                <a:latin typeface="DejaVu Serif" pitchFamily="18" charset="0"/>
                <a:ea typeface="DejaVu Serif" pitchFamily="18" charset="0"/>
                <a:cs typeface="DejaVu Serif" pitchFamily="18" charset="0"/>
              </a:rPr>
            </a:br>
            <a:r>
              <a:rPr lang="ru-RU" sz="2800" b="1" i="1" dirty="0" smtClean="0">
                <a:latin typeface="DejaVu Serif" pitchFamily="18" charset="0"/>
                <a:ea typeface="DejaVu Serif" pitchFamily="18" charset="0"/>
                <a:cs typeface="DejaVu Serif" pitchFamily="18" charset="0"/>
              </a:rPr>
              <a:t/>
            </a:r>
            <a:br>
              <a:rPr lang="ru-RU" sz="2800" b="1" i="1" dirty="0" smtClean="0">
                <a:latin typeface="DejaVu Serif" pitchFamily="18" charset="0"/>
                <a:ea typeface="DejaVu Serif" pitchFamily="18" charset="0"/>
                <a:cs typeface="DejaVu Serif" pitchFamily="18" charset="0"/>
              </a:rPr>
            </a:br>
            <a:r>
              <a:rPr lang="ru-RU" sz="2800" b="1" i="1" dirty="0" smtClean="0">
                <a:latin typeface="DejaVu Serif" pitchFamily="18" charset="0"/>
                <a:ea typeface="DejaVu Serif" pitchFamily="18" charset="0"/>
                <a:cs typeface="DejaVu Serif" pitchFamily="18" charset="0"/>
              </a:rPr>
              <a:t/>
            </a:r>
            <a:br>
              <a:rPr lang="ru-RU" sz="2800" b="1" i="1" dirty="0" smtClean="0">
                <a:latin typeface="DejaVu Serif" pitchFamily="18" charset="0"/>
                <a:ea typeface="DejaVu Serif" pitchFamily="18" charset="0"/>
                <a:cs typeface="DejaVu Serif" pitchFamily="18" charset="0"/>
              </a:rPr>
            </a:br>
            <a:r>
              <a:rPr lang="ru-RU" sz="2800" b="1" i="1" dirty="0" smtClean="0">
                <a:latin typeface="DejaVu Serif" pitchFamily="18" charset="0"/>
                <a:ea typeface="DejaVu Serif" pitchFamily="18" charset="0"/>
                <a:cs typeface="DejaVu Serif" pitchFamily="18" charset="0"/>
              </a:rPr>
              <a:t/>
            </a:r>
            <a:br>
              <a:rPr lang="ru-RU" sz="2800" b="1" i="1" dirty="0" smtClean="0">
                <a:latin typeface="DejaVu Serif" pitchFamily="18" charset="0"/>
                <a:ea typeface="DejaVu Serif" pitchFamily="18" charset="0"/>
                <a:cs typeface="DejaVu Serif" pitchFamily="18" charset="0"/>
              </a:rPr>
            </a:br>
            <a:r>
              <a:rPr lang="ru-RU" sz="2800" b="1" i="1" dirty="0" smtClean="0">
                <a:latin typeface="DejaVu Serif" pitchFamily="18" charset="0"/>
                <a:ea typeface="DejaVu Serif" pitchFamily="18" charset="0"/>
                <a:cs typeface="DejaVu Serif" pitchFamily="18" charset="0"/>
              </a:rPr>
              <a:t/>
            </a:r>
            <a:br>
              <a:rPr lang="ru-RU" sz="2800" b="1" i="1" dirty="0" smtClean="0">
                <a:latin typeface="DejaVu Serif" pitchFamily="18" charset="0"/>
                <a:ea typeface="DejaVu Serif" pitchFamily="18" charset="0"/>
                <a:cs typeface="DejaVu Serif" pitchFamily="18" charset="0"/>
              </a:rPr>
            </a:br>
            <a:r>
              <a:rPr lang="ru-RU" sz="2800" b="1" i="1" dirty="0" smtClean="0">
                <a:latin typeface="DejaVu Serif" pitchFamily="18" charset="0"/>
                <a:ea typeface="DejaVu Serif" pitchFamily="18" charset="0"/>
                <a:cs typeface="DejaVu Serif" pitchFamily="18" charset="0"/>
              </a:rPr>
              <a:t/>
            </a:r>
            <a:br>
              <a:rPr lang="ru-RU" sz="2800" b="1" i="1" dirty="0" smtClean="0">
                <a:latin typeface="DejaVu Serif" pitchFamily="18" charset="0"/>
                <a:ea typeface="DejaVu Serif" pitchFamily="18" charset="0"/>
                <a:cs typeface="DejaVu Serif" pitchFamily="18" charset="0"/>
              </a:rPr>
            </a:br>
            <a:r>
              <a:rPr lang="ru-RU" sz="2800" b="1" i="1" dirty="0" smtClean="0">
                <a:latin typeface="DejaVu Serif" pitchFamily="18" charset="0"/>
                <a:ea typeface="DejaVu Serif" pitchFamily="18" charset="0"/>
                <a:cs typeface="DejaVu Serif" pitchFamily="18" charset="0"/>
              </a:rPr>
              <a:t/>
            </a:r>
            <a:br>
              <a:rPr lang="ru-RU" sz="2800" b="1" i="1" dirty="0" smtClean="0">
                <a:latin typeface="DejaVu Serif" pitchFamily="18" charset="0"/>
                <a:ea typeface="DejaVu Serif" pitchFamily="18" charset="0"/>
                <a:cs typeface="DejaVu Serif" pitchFamily="18" charset="0"/>
              </a:rPr>
            </a:br>
            <a:r>
              <a:rPr lang="ru-RU" sz="2800" b="1" i="1" dirty="0" smtClean="0">
                <a:latin typeface="DejaVu Serif" pitchFamily="18" charset="0"/>
                <a:ea typeface="DejaVu Serif" pitchFamily="18" charset="0"/>
                <a:cs typeface="DejaVu Serif" pitchFamily="18" charset="0"/>
              </a:rPr>
              <a:t/>
            </a:r>
            <a:br>
              <a:rPr lang="ru-RU" sz="2800" b="1" i="1" dirty="0" smtClean="0">
                <a:latin typeface="DejaVu Serif" pitchFamily="18" charset="0"/>
                <a:ea typeface="DejaVu Serif" pitchFamily="18" charset="0"/>
                <a:cs typeface="DejaVu Serif" pitchFamily="18" charset="0"/>
              </a:rPr>
            </a:br>
            <a:r>
              <a:rPr lang="ru-RU" sz="1800" b="1" i="1" dirty="0" smtClean="0">
                <a:latin typeface="DejaVu Serif" pitchFamily="18" charset="0"/>
                <a:ea typeface="DejaVu Serif" pitchFamily="18" charset="0"/>
                <a:cs typeface="DejaVu Serif" pitchFamily="18" charset="0"/>
              </a:rPr>
              <a:t>Четверг – «Широкая Масленица», (разгул, перелом).</a:t>
            </a:r>
            <a:br>
              <a:rPr lang="ru-RU" sz="1800" b="1" i="1" dirty="0" smtClean="0">
                <a:latin typeface="DejaVu Serif" pitchFamily="18" charset="0"/>
                <a:ea typeface="DejaVu Serif" pitchFamily="18" charset="0"/>
                <a:cs typeface="DejaVu Serif" pitchFamily="18" charset="0"/>
              </a:rPr>
            </a:br>
            <a:r>
              <a:rPr lang="ru-RU" sz="1600" dirty="0" smtClean="0">
                <a:latin typeface="DejaVu Serif" pitchFamily="18" charset="0"/>
                <a:ea typeface="DejaVu Serif" pitchFamily="18" charset="0"/>
                <a:cs typeface="DejaVu Serif" pitchFamily="18" charset="0"/>
              </a:rPr>
              <a:t>Начинался масленичный разгул: катание по улицам, различные обряды, кулачные бои. В санях возили дерево, украшенное лоскутами и бубенчиками, зазывали народ в назначенное место петь песни, веселиться. </a:t>
            </a:r>
            <a:br>
              <a:rPr lang="ru-RU" sz="1600"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1. Собирайся, народ!</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Вас здесь ярмарка ждет!</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Хорошо сегодня, братцы</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Всем нам вместе сил набраться,</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Погулять и посмеяться!</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	2. На праздник сегодня</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	Железный закон:</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	Грустным и угрюмым</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	Вход воспрещен!</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3. За дело- не мог,</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За работу- не мог,</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А поесть, поплясать,</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Против нас – не сыскать!</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Играть- не устать,</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Не ушло бы дела.</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Ай, весело  поется, </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Весело прядется!</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	4. Свет и сила, Бог Ярило!</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	Красное солнышко наше!</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	Нет тебя в мире краше!</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	Даруй, бог Света, теплое лето.</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	Красное солнце наше, нет тебя в мире краше!</a:t>
            </a:r>
            <a:br>
              <a:rPr lang="ru-RU" sz="1400" i="1" dirty="0" smtClean="0">
                <a:latin typeface="DejaVu Serif" pitchFamily="18" charset="0"/>
                <a:ea typeface="DejaVu Serif" pitchFamily="18" charset="0"/>
                <a:cs typeface="DejaVu Serif" pitchFamily="18" charset="0"/>
              </a:rPr>
            </a:br>
            <a:r>
              <a:rPr lang="ru-RU" sz="1400" i="1" dirty="0" smtClean="0">
                <a:latin typeface="DejaVu Serif" pitchFamily="18" charset="0"/>
                <a:ea typeface="DejaVu Serif" pitchFamily="18" charset="0"/>
                <a:cs typeface="DejaVu Serif" pitchFamily="18" charset="0"/>
              </a:rPr>
              <a:t>	</a:t>
            </a:r>
          </a:p>
        </p:txBody>
      </p:sp>
      <p:pic>
        <p:nvPicPr>
          <p:cNvPr id="7171" name="Picture 5" descr="5657--41356777--u1468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1628800"/>
            <a:ext cx="2169169" cy="2232248"/>
          </a:xfrm>
          <a:prstGeom prst="roundRect">
            <a:avLst>
              <a:gd name="adj" fmla="val 8594"/>
            </a:avLst>
          </a:prstGeom>
          <a:solidFill>
            <a:srgbClr val="FFFFFF">
              <a:shade val="85000"/>
            </a:srgbClr>
          </a:solidFill>
          <a:ln w="28575">
            <a:solidFill>
              <a:schemeClr val="accent2"/>
            </a:solidFill>
            <a:miter lim="800000"/>
            <a:headEnd/>
            <a:tailEnd/>
          </a:ln>
          <a:effectLst>
            <a:reflection blurRad="12700" stA="38000" endPos="28000" dist="5000" dir="5400000" sy="-100000" algn="bl" rotWithShape="0"/>
          </a:effectLst>
          <a:extLst/>
        </p:spPr>
      </p:pic>
      <p:pic>
        <p:nvPicPr>
          <p:cNvPr id="7172" name="Picture 6" descr="b486de5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9969" y="2954344"/>
            <a:ext cx="2160240" cy="2224554"/>
          </a:xfrm>
          <a:prstGeom prst="roundRect">
            <a:avLst>
              <a:gd name="adj" fmla="val 8594"/>
            </a:avLst>
          </a:prstGeom>
          <a:solidFill>
            <a:srgbClr val="FFFFFF">
              <a:shade val="85000"/>
            </a:srgbClr>
          </a:solidFill>
          <a:ln w="28575">
            <a:solidFill>
              <a:schemeClr val="accent2"/>
            </a:solidFill>
            <a:miter lim="800000"/>
            <a:headEnd/>
            <a:tailEnd/>
          </a:ln>
          <a:effectLst>
            <a:reflection blurRad="12700" stA="38000" endPos="28000" dist="5000" dir="5400000" sy="-100000" algn="bl" rotWithShape="0"/>
          </a:effectLst>
          <a:extLst/>
        </p:spPr>
      </p:pic>
    </p:spTree>
    <p:extLst>
      <p:ext uri="{BB962C8B-B14F-4D97-AF65-F5344CB8AC3E}">
        <p14:creationId xmlns:p14="http://schemas.microsoft.com/office/powerpoint/2010/main" val="2439892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4122"/>
          </a:xfrm>
        </p:spPr>
        <p:txBody>
          <a:bodyPr/>
          <a:lstStyle/>
          <a:p>
            <a:r>
              <a:rPr lang="ru-RU" sz="3200" dirty="0" smtClean="0"/>
              <a:t>Игры, хороводы на Масленицу</a:t>
            </a:r>
            <a:endParaRPr lang="ru-RU" sz="3200" dirty="0"/>
          </a:p>
        </p:txBody>
      </p:sp>
      <p:sp>
        <p:nvSpPr>
          <p:cNvPr id="3" name="TextBox 2"/>
          <p:cNvSpPr txBox="1"/>
          <p:nvPr/>
        </p:nvSpPr>
        <p:spPr>
          <a:xfrm>
            <a:off x="539552" y="1412776"/>
            <a:ext cx="8280920" cy="5416868"/>
          </a:xfrm>
          <a:prstGeom prst="rect">
            <a:avLst/>
          </a:prstGeom>
          <a:noFill/>
        </p:spPr>
        <p:txBody>
          <a:bodyPr wrap="square" rtlCol="0">
            <a:spAutoFit/>
          </a:bodyPr>
          <a:lstStyle/>
          <a:p>
            <a:pPr marL="342900" indent="-342900">
              <a:buAutoNum type="arabicPeriod"/>
            </a:pPr>
            <a:r>
              <a:rPr lang="ru-RU" b="1" dirty="0" smtClean="0">
                <a:latin typeface="DejaVu Serif Condensed" pitchFamily="18" charset="0"/>
                <a:ea typeface="DejaVu Serif Condensed" pitchFamily="18" charset="0"/>
              </a:rPr>
              <a:t>«Солнышко и дождик» </a:t>
            </a:r>
          </a:p>
          <a:p>
            <a:r>
              <a:rPr lang="ru-RU" sz="1400" dirty="0" smtClean="0">
                <a:latin typeface="DejaVu Serif Condensed" pitchFamily="18" charset="0"/>
                <a:ea typeface="DejaVu Serif Condensed" pitchFamily="18" charset="0"/>
              </a:rPr>
              <a:t>Все дети сидят на стульях. По команде «солнышко» выходят гулять под музыку, звучит команда «дождик»- все должны вернуть на стулья, но стульев на 1 меньше. Кому не хватило стула, тот выбывает из игры.</a:t>
            </a:r>
          </a:p>
          <a:p>
            <a:r>
              <a:rPr lang="ru-RU" b="1" dirty="0" smtClean="0">
                <a:latin typeface="DejaVu Serif Condensed" pitchFamily="18" charset="0"/>
                <a:ea typeface="DejaVu Serif Condensed" pitchFamily="18" charset="0"/>
              </a:rPr>
              <a:t>2. «Бег в мешках».</a:t>
            </a:r>
          </a:p>
          <a:p>
            <a:r>
              <a:rPr lang="ru-RU" sz="1400" dirty="0" smtClean="0">
                <a:latin typeface="DejaVu Serif Condensed" pitchFamily="18" charset="0"/>
                <a:ea typeface="DejaVu Serif Condensed" pitchFamily="18" charset="0"/>
              </a:rPr>
              <a:t>Участники разделены на команды. Каждый участник по команде быстро должен залезть в мешок и двигаться до определенной черты. Таким же образом вернуться и передать мешок следующему игроку команды.</a:t>
            </a:r>
          </a:p>
          <a:p>
            <a:r>
              <a:rPr lang="ru-RU" sz="1400" dirty="0" smtClean="0">
                <a:latin typeface="DejaVu Serif Condensed" pitchFamily="18" charset="0"/>
                <a:ea typeface="DejaVu Serif Condensed" pitchFamily="18" charset="0"/>
              </a:rPr>
              <a:t>Побеждает та команда, которая быстрее выполнит задание.</a:t>
            </a:r>
          </a:p>
          <a:p>
            <a:r>
              <a:rPr lang="ru-RU" dirty="0" smtClean="0">
                <a:latin typeface="DejaVu Serif Condensed" pitchFamily="18" charset="0"/>
                <a:ea typeface="DejaVu Serif Condensed" pitchFamily="18" charset="0"/>
              </a:rPr>
              <a:t>3</a:t>
            </a:r>
            <a:r>
              <a:rPr lang="ru-RU" b="1" dirty="0" smtClean="0">
                <a:latin typeface="DejaVu Serif Condensed" pitchFamily="18" charset="0"/>
                <a:ea typeface="DejaVu Serif Condensed" pitchFamily="18" charset="0"/>
              </a:rPr>
              <a:t>. «Перетягивание каната» </a:t>
            </a:r>
          </a:p>
          <a:p>
            <a:r>
              <a:rPr lang="ru-RU" sz="1400" dirty="0" smtClean="0">
                <a:latin typeface="DejaVu Serif Condensed" pitchFamily="18" charset="0"/>
                <a:ea typeface="DejaVu Serif Condensed" pitchFamily="18" charset="0"/>
              </a:rPr>
              <a:t>Всех ребят, вызываем на канат, </a:t>
            </a:r>
          </a:p>
          <a:p>
            <a:r>
              <a:rPr lang="ru-RU" sz="1400" dirty="0" smtClean="0">
                <a:latin typeface="DejaVu Serif Condensed" pitchFamily="18" charset="0"/>
                <a:ea typeface="DejaVu Serif Condensed" pitchFamily="18" charset="0"/>
              </a:rPr>
              <a:t>10-слева 10 справа, только мускулы трещат.</a:t>
            </a:r>
          </a:p>
          <a:p>
            <a:r>
              <a:rPr lang="ru-RU" dirty="0" smtClean="0">
                <a:latin typeface="DejaVu Serif Condensed" pitchFamily="18" charset="0"/>
                <a:ea typeface="DejaVu Serif Condensed" pitchFamily="18" charset="0"/>
              </a:rPr>
              <a:t>4. </a:t>
            </a:r>
            <a:r>
              <a:rPr lang="ru-RU" b="1" dirty="0" smtClean="0">
                <a:latin typeface="DejaVu Serif Condensed" pitchFamily="18" charset="0"/>
                <a:ea typeface="DejaVu Serif Condensed" pitchFamily="18" charset="0"/>
              </a:rPr>
              <a:t>«А я по лугу» -хоровод</a:t>
            </a:r>
          </a:p>
          <a:p>
            <a:r>
              <a:rPr lang="ru-RU" sz="1400" dirty="0" smtClean="0">
                <a:latin typeface="DejaVu Serif Condensed" pitchFamily="18" charset="0"/>
                <a:ea typeface="DejaVu Serif Condensed" pitchFamily="18" charset="0"/>
              </a:rPr>
              <a:t>А я по лугу, а я по лугу, </a:t>
            </a:r>
          </a:p>
          <a:p>
            <a:r>
              <a:rPr lang="ru-RU" sz="1400" dirty="0" smtClean="0">
                <a:latin typeface="DejaVu Serif Condensed" pitchFamily="18" charset="0"/>
                <a:ea typeface="DejaVu Serif Condensed" pitchFamily="18" charset="0"/>
              </a:rPr>
              <a:t>я по лугу гуляла (2 раза)</a:t>
            </a:r>
          </a:p>
          <a:p>
            <a:r>
              <a:rPr lang="ru-RU" sz="1400" dirty="0" smtClean="0">
                <a:latin typeface="DejaVu Serif Condensed" pitchFamily="18" charset="0"/>
                <a:ea typeface="DejaVu Serif Condensed" pitchFamily="18" charset="0"/>
              </a:rPr>
              <a:t>Я с комариком, я с комариком,</a:t>
            </a:r>
          </a:p>
          <a:p>
            <a:r>
              <a:rPr lang="ru-RU" sz="1400" dirty="0" smtClean="0">
                <a:latin typeface="DejaVu Serif Condensed" pitchFamily="18" charset="0"/>
                <a:ea typeface="DejaVu Serif Condensed" pitchFamily="18" charset="0"/>
              </a:rPr>
              <a:t>С комариком плясала (2 раза)</a:t>
            </a:r>
          </a:p>
          <a:p>
            <a:r>
              <a:rPr lang="ru-RU" sz="1400" dirty="0" smtClean="0">
                <a:latin typeface="DejaVu Serif Condensed" pitchFamily="18" charset="0"/>
                <a:ea typeface="DejaVu Serif Condensed" pitchFamily="18" charset="0"/>
              </a:rPr>
              <a:t>Мне комар ножку (2 раза)</a:t>
            </a:r>
          </a:p>
          <a:p>
            <a:r>
              <a:rPr lang="ru-RU" sz="1400" dirty="0" smtClean="0">
                <a:latin typeface="DejaVu Serif Condensed" pitchFamily="18" charset="0"/>
                <a:ea typeface="DejaVu Serif Condensed" pitchFamily="18" charset="0"/>
              </a:rPr>
              <a:t>Комар ножку отдавил (2 раза)</a:t>
            </a:r>
          </a:p>
          <a:p>
            <a:r>
              <a:rPr lang="ru-RU" sz="1400" dirty="0" smtClean="0">
                <a:latin typeface="DejaVu Serif Condensed" pitchFamily="18" charset="0"/>
                <a:ea typeface="DejaVu Serif Condensed" pitchFamily="18" charset="0"/>
              </a:rPr>
              <a:t>И на травушку(2 раза)</a:t>
            </a:r>
          </a:p>
          <a:p>
            <a:r>
              <a:rPr lang="ru-RU" sz="1400" dirty="0" smtClean="0">
                <a:latin typeface="DejaVu Serif Condensed" pitchFamily="18" charset="0"/>
                <a:ea typeface="DejaVu Serif Condensed" pitchFamily="18" charset="0"/>
              </a:rPr>
              <a:t>На травушку усадил (2 раза)</a:t>
            </a:r>
          </a:p>
          <a:p>
            <a:endParaRPr lang="ru-RU" b="1" dirty="0" smtClean="0">
              <a:latin typeface="DejaVu Serif Condensed" pitchFamily="18" charset="0"/>
              <a:ea typeface="DejaVu Serif Condensed" pitchFamily="18" charset="0"/>
            </a:endParaRPr>
          </a:p>
          <a:p>
            <a:endParaRPr lang="ru-RU" b="1" dirty="0">
              <a:latin typeface="DejaVu Serif Condensed" pitchFamily="18" charset="0"/>
              <a:ea typeface="DejaVu Serif Condensed" pitchFamily="18" charset="0"/>
            </a:endParaRPr>
          </a:p>
        </p:txBody>
      </p:sp>
    </p:spTree>
    <p:extLst>
      <p:ext uri="{BB962C8B-B14F-4D97-AF65-F5344CB8AC3E}">
        <p14:creationId xmlns:p14="http://schemas.microsoft.com/office/powerpoint/2010/main" val="1682402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4122"/>
          </a:xfrm>
        </p:spPr>
        <p:txBody>
          <a:bodyPr>
            <a:normAutofit/>
          </a:bodyPr>
          <a:lstStyle/>
          <a:p>
            <a:r>
              <a:rPr lang="ru-RU" sz="2000" b="1" dirty="0" smtClean="0"/>
              <a:t>Викторина на Масленицу</a:t>
            </a:r>
            <a:endParaRPr lang="ru-RU" sz="2000" b="1" dirty="0"/>
          </a:p>
        </p:txBody>
      </p:sp>
      <p:sp>
        <p:nvSpPr>
          <p:cNvPr id="3" name="TextBox 2"/>
          <p:cNvSpPr txBox="1"/>
          <p:nvPr/>
        </p:nvSpPr>
        <p:spPr>
          <a:xfrm>
            <a:off x="539552" y="1124744"/>
            <a:ext cx="7848872" cy="5909310"/>
          </a:xfrm>
          <a:prstGeom prst="rect">
            <a:avLst/>
          </a:prstGeom>
          <a:noFill/>
        </p:spPr>
        <p:txBody>
          <a:bodyPr wrap="square" rtlCol="0">
            <a:spAutoFit/>
          </a:bodyPr>
          <a:lstStyle/>
          <a:p>
            <a:pPr marL="342900" indent="-342900">
              <a:buAutoNum type="arabicPeriod"/>
            </a:pPr>
            <a:r>
              <a:rPr lang="ru-RU" b="1" dirty="0" smtClean="0">
                <a:latin typeface="DejaVu Serif Condensed" pitchFamily="18" charset="0"/>
                <a:ea typeface="DejaVu Serif Condensed" pitchFamily="18" charset="0"/>
              </a:rPr>
              <a:t>Что встречает Масленица?  (весну)</a:t>
            </a:r>
          </a:p>
          <a:p>
            <a:pPr marL="342900" indent="-342900">
              <a:buAutoNum type="arabicPeriod"/>
            </a:pPr>
            <a:r>
              <a:rPr lang="ru-RU" b="1" dirty="0" smtClean="0">
                <a:latin typeface="DejaVu Serif Condensed" pitchFamily="18" charset="0"/>
                <a:ea typeface="DejaVu Serif Condensed" pitchFamily="18" charset="0"/>
              </a:rPr>
              <a:t>А что провожает? (Зиму)</a:t>
            </a:r>
          </a:p>
          <a:p>
            <a:pPr marL="342900" indent="-342900">
              <a:buAutoNum type="arabicPeriod"/>
            </a:pPr>
            <a:r>
              <a:rPr lang="ru-RU" b="1" dirty="0" smtClean="0">
                <a:latin typeface="DejaVu Serif Condensed" pitchFamily="18" charset="0"/>
                <a:ea typeface="DejaVu Serif Condensed" pitchFamily="18" charset="0"/>
              </a:rPr>
              <a:t>Что является символом Масленицы?  (блины)</a:t>
            </a:r>
          </a:p>
          <a:p>
            <a:pPr marL="342900" indent="-342900">
              <a:buAutoNum type="arabicPeriod"/>
            </a:pPr>
            <a:r>
              <a:rPr lang="ru-RU" b="1" dirty="0" smtClean="0">
                <a:latin typeface="DejaVu Serif Condensed" pitchFamily="18" charset="0"/>
                <a:ea typeface="DejaVu Serif Condensed" pitchFamily="18" charset="0"/>
              </a:rPr>
              <a:t>Какие пословицы о Масленице вам известны? </a:t>
            </a:r>
          </a:p>
          <a:p>
            <a:pPr marL="285750" indent="-285750">
              <a:buFontTx/>
              <a:buChar char="-"/>
            </a:pPr>
            <a:r>
              <a:rPr lang="ru-RU" i="1" dirty="0" smtClean="0">
                <a:latin typeface="DejaVu Serif Condensed" pitchFamily="18" charset="0"/>
                <a:ea typeface="DejaVu Serif Condensed" pitchFamily="18" charset="0"/>
              </a:rPr>
              <a:t>Не все коту Масленица, будет и великий пост;</a:t>
            </a:r>
          </a:p>
          <a:p>
            <a:pPr marL="285750" indent="-285750">
              <a:buFontTx/>
              <a:buChar char="-"/>
            </a:pPr>
            <a:r>
              <a:rPr lang="ru-RU" i="1" dirty="0" smtClean="0">
                <a:latin typeface="DejaVu Serif Condensed" pitchFamily="18" charset="0"/>
                <a:ea typeface="DejaVu Serif Condensed" pitchFamily="18" charset="0"/>
              </a:rPr>
              <a:t>Блин- не клин, брюхо не расколет;</a:t>
            </a:r>
          </a:p>
          <a:p>
            <a:pPr marL="285750" indent="-285750">
              <a:buFontTx/>
              <a:buChar char="-"/>
            </a:pPr>
            <a:r>
              <a:rPr lang="ru-RU" i="1" dirty="0" smtClean="0">
                <a:latin typeface="DejaVu Serif Condensed" pitchFamily="18" charset="0"/>
                <a:ea typeface="DejaVu Serif Condensed" pitchFamily="18" charset="0"/>
              </a:rPr>
              <a:t>Не житье- бытье, а масленица</a:t>
            </a:r>
          </a:p>
          <a:p>
            <a:pPr lvl="3"/>
            <a:r>
              <a:rPr lang="ru-RU" sz="2800" dirty="0" smtClean="0">
                <a:latin typeface="Calibri" pitchFamily="34" charset="0"/>
                <a:ea typeface="DejaVu Serif Condensed" pitchFamily="18" charset="0"/>
                <a:cs typeface="Calibri" pitchFamily="34" charset="0"/>
              </a:rPr>
              <a:t>		</a:t>
            </a:r>
            <a:r>
              <a:rPr lang="ru-RU" b="1" dirty="0" smtClean="0">
                <a:ea typeface="DejaVu Serif Condensed" pitchFamily="18" charset="0"/>
                <a:cs typeface="Calibri" pitchFamily="34" charset="0"/>
              </a:rPr>
              <a:t>Загадки:</a:t>
            </a:r>
            <a:endParaRPr lang="ru-RU" b="1" dirty="0">
              <a:ea typeface="DejaVu Serif Condensed" pitchFamily="18" charset="0"/>
              <a:cs typeface="Calibri" pitchFamily="34" charset="0"/>
            </a:endParaRPr>
          </a:p>
          <a:p>
            <a:pPr lvl="3" indent="-1371600"/>
            <a:r>
              <a:rPr lang="ru-RU" sz="1400" dirty="0" smtClean="0">
                <a:latin typeface="DejaVu Serif" pitchFamily="18" charset="0"/>
                <a:ea typeface="DejaVu Serif" pitchFamily="18" charset="0"/>
                <a:cs typeface="Calibri" pitchFamily="34" charset="0"/>
              </a:rPr>
              <a:t>1.Бродит одиноко огненное око,</a:t>
            </a:r>
          </a:p>
          <a:p>
            <a:pPr lvl="3" indent="-1371600"/>
            <a:r>
              <a:rPr lang="ru-RU" sz="1400" dirty="0" smtClean="0">
                <a:latin typeface="DejaVu Serif" pitchFamily="18" charset="0"/>
                <a:ea typeface="DejaVu Serif" pitchFamily="18" charset="0"/>
                <a:cs typeface="Calibri" pitchFamily="34" charset="0"/>
              </a:rPr>
              <a:t>Всюду, где бывает, взглядом согревает (солнце)</a:t>
            </a:r>
          </a:p>
          <a:p>
            <a:pPr lvl="3" indent="-1371600"/>
            <a:r>
              <a:rPr lang="ru-RU" sz="1400" dirty="0" smtClean="0">
                <a:latin typeface="DejaVu Serif" pitchFamily="18" charset="0"/>
                <a:ea typeface="DejaVu Serif" pitchFamily="18" charset="0"/>
                <a:cs typeface="Calibri" pitchFamily="34" charset="0"/>
              </a:rPr>
              <a:t>2.Никто его не видит, а всякий его слышит,</a:t>
            </a:r>
          </a:p>
          <a:p>
            <a:pPr lvl="3" indent="-1371600"/>
            <a:r>
              <a:rPr lang="ru-RU" sz="1400" dirty="0" smtClean="0">
                <a:latin typeface="DejaVu Serif" pitchFamily="18" charset="0"/>
                <a:ea typeface="DejaVu Serif" pitchFamily="18" charset="0"/>
                <a:cs typeface="Calibri" pitchFamily="34" charset="0"/>
              </a:rPr>
              <a:t>Без крыльев оно, а летит </a:t>
            </a:r>
          </a:p>
          <a:p>
            <a:pPr lvl="3" indent="-1371600"/>
            <a:r>
              <a:rPr lang="ru-RU" sz="1400" dirty="0" smtClean="0">
                <a:latin typeface="DejaVu Serif" pitchFamily="18" charset="0"/>
                <a:ea typeface="DejaVu Serif" pitchFamily="18" charset="0"/>
                <a:cs typeface="Calibri" pitchFamily="34" charset="0"/>
              </a:rPr>
              <a:t>Без языка, а говорит.   (эхо)</a:t>
            </a:r>
          </a:p>
          <a:p>
            <a:pPr lvl="3" indent="-1371600"/>
            <a:r>
              <a:rPr lang="ru-RU" sz="1400" dirty="0" smtClean="0">
                <a:latin typeface="DejaVu Serif" pitchFamily="18" charset="0"/>
                <a:ea typeface="DejaVu Serif" pitchFamily="18" charset="0"/>
                <a:cs typeface="DejaVu Sans" pitchFamily="34" charset="0"/>
              </a:rPr>
              <a:t>3. заря-заряница,</a:t>
            </a:r>
          </a:p>
          <a:p>
            <a:pPr lvl="3" indent="-1371600"/>
            <a:r>
              <a:rPr lang="ru-RU" sz="1400" dirty="0" smtClean="0">
                <a:latin typeface="DejaVu Serif" pitchFamily="18" charset="0"/>
                <a:ea typeface="DejaVu Serif" pitchFamily="18" charset="0"/>
                <a:cs typeface="DejaVu Sans" pitchFamily="34" charset="0"/>
              </a:rPr>
              <a:t>Красная девица, </a:t>
            </a:r>
          </a:p>
          <a:p>
            <a:pPr lvl="3" indent="-1371600"/>
            <a:r>
              <a:rPr lang="ru-RU" sz="1400" dirty="0" smtClean="0">
                <a:latin typeface="DejaVu Serif" pitchFamily="18" charset="0"/>
                <a:ea typeface="DejaVu Serif" pitchFamily="18" charset="0"/>
                <a:cs typeface="DejaVu Sans" pitchFamily="34" charset="0"/>
              </a:rPr>
              <a:t>Травку выпускает,</a:t>
            </a:r>
          </a:p>
          <a:p>
            <a:pPr lvl="3" indent="-1371600"/>
            <a:r>
              <a:rPr lang="ru-RU" sz="1400" dirty="0" smtClean="0">
                <a:latin typeface="DejaVu Serif" pitchFamily="18" charset="0"/>
                <a:ea typeface="DejaVu Serif" pitchFamily="18" charset="0"/>
                <a:cs typeface="DejaVu Sans" pitchFamily="34" charset="0"/>
              </a:rPr>
              <a:t>Росу расстилает,</a:t>
            </a:r>
          </a:p>
          <a:p>
            <a:pPr lvl="3" indent="-1371600"/>
            <a:r>
              <a:rPr lang="ru-RU" sz="1400" dirty="0" smtClean="0">
                <a:latin typeface="DejaVu Serif" pitchFamily="18" charset="0"/>
                <a:ea typeface="DejaVu Serif" pitchFamily="18" charset="0"/>
                <a:cs typeface="DejaVu Sans" pitchFamily="34" charset="0"/>
              </a:rPr>
              <a:t>Едет стороной</a:t>
            </a:r>
          </a:p>
          <a:p>
            <a:pPr lvl="3" indent="-1371600"/>
            <a:r>
              <a:rPr lang="ru-RU" sz="1400" dirty="0" smtClean="0">
                <a:latin typeface="DejaVu Serif" pitchFamily="18" charset="0"/>
                <a:ea typeface="DejaVu Serif" pitchFamily="18" charset="0"/>
                <a:cs typeface="DejaVu Sans" pitchFamily="34" charset="0"/>
              </a:rPr>
              <a:t>С сохой, бороной,</a:t>
            </a:r>
          </a:p>
          <a:p>
            <a:pPr lvl="3" indent="-1371600"/>
            <a:r>
              <a:rPr lang="ru-RU" sz="1400" dirty="0" smtClean="0">
                <a:latin typeface="DejaVu Serif" pitchFamily="18" charset="0"/>
                <a:ea typeface="DejaVu Serif" pitchFamily="18" charset="0"/>
                <a:cs typeface="DejaVu Sans" pitchFamily="34" charset="0"/>
              </a:rPr>
              <a:t>С ключевой водой (Весна)</a:t>
            </a:r>
          </a:p>
          <a:p>
            <a:pPr lvl="3" indent="-1371600"/>
            <a:r>
              <a:rPr lang="ru-RU" sz="1400" dirty="0" smtClean="0">
                <a:latin typeface="DejaVu Serif" pitchFamily="18" charset="0"/>
                <a:ea typeface="DejaVu Serif" pitchFamily="18" charset="0"/>
                <a:cs typeface="DejaVu Sans" pitchFamily="34" charset="0"/>
              </a:rPr>
              <a:t>4. Годовой кусточек каждый день роняет листочек</a:t>
            </a:r>
          </a:p>
          <a:p>
            <a:pPr lvl="3" indent="-1371600"/>
            <a:r>
              <a:rPr lang="ru-RU" sz="1400" dirty="0" smtClean="0">
                <a:latin typeface="DejaVu Serif" pitchFamily="18" charset="0"/>
                <a:ea typeface="DejaVu Serif" pitchFamily="18" charset="0"/>
                <a:cs typeface="DejaVu Sans" pitchFamily="34" charset="0"/>
              </a:rPr>
              <a:t>Год пройдет- весь лист отпадет  (календарь)</a:t>
            </a:r>
          </a:p>
          <a:p>
            <a:pPr lvl="3" indent="-1371600"/>
            <a:endParaRPr lang="ru-RU" sz="1400" dirty="0" smtClean="0">
              <a:latin typeface="Calibri" pitchFamily="34" charset="0"/>
              <a:ea typeface="DejaVu Serif Condensed" pitchFamily="18" charset="0"/>
              <a:cs typeface="Calibri" pitchFamily="34" charset="0"/>
            </a:endParaRPr>
          </a:p>
          <a:p>
            <a:pPr lvl="3" indent="-1371600"/>
            <a:endParaRPr lang="ru-RU" sz="1400" dirty="0">
              <a:latin typeface="Calibri" pitchFamily="34" charset="0"/>
              <a:ea typeface="DejaVu Serif Condensed" pitchFamily="18" charset="0"/>
              <a:cs typeface="Calibri" pitchFamily="34" charset="0"/>
            </a:endParaRPr>
          </a:p>
        </p:txBody>
      </p:sp>
    </p:spTree>
    <p:extLst>
      <p:ext uri="{BB962C8B-B14F-4D97-AF65-F5344CB8AC3E}">
        <p14:creationId xmlns:p14="http://schemas.microsoft.com/office/powerpoint/2010/main" val="978327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74642"/>
          </a:xfrm>
        </p:spPr>
        <p:txBody>
          <a:bodyPr anchor="t">
            <a:normAutofit/>
          </a:bodyPr>
          <a:lstStyle/>
          <a:p>
            <a:r>
              <a:rPr lang="ru-RU" sz="2400" b="1" dirty="0" smtClean="0">
                <a:latin typeface="DejaVu Serif" pitchFamily="18" charset="0"/>
                <a:ea typeface="DejaVu Serif" pitchFamily="18" charset="0"/>
              </a:rPr>
              <a:t>Конкурсы на Масленицу</a:t>
            </a:r>
            <a:br>
              <a:rPr lang="ru-RU" sz="2400" b="1" dirty="0" smtClean="0">
                <a:latin typeface="DejaVu Serif" pitchFamily="18" charset="0"/>
                <a:ea typeface="DejaVu Serif" pitchFamily="18" charset="0"/>
              </a:rPr>
            </a:br>
            <a:r>
              <a:rPr lang="ru-RU" sz="2400" b="1" dirty="0" smtClean="0">
                <a:latin typeface="DejaVu Serif" pitchFamily="18" charset="0"/>
                <a:ea typeface="DejaVu Serif" pitchFamily="18" charset="0"/>
              </a:rPr>
              <a:t/>
            </a:r>
            <a:br>
              <a:rPr lang="ru-RU" sz="2400" b="1" dirty="0" smtClean="0">
                <a:latin typeface="DejaVu Serif" pitchFamily="18" charset="0"/>
                <a:ea typeface="DejaVu Serif" pitchFamily="18" charset="0"/>
              </a:rPr>
            </a:br>
            <a:r>
              <a:rPr lang="ru-RU" sz="2800" dirty="0" smtClean="0">
                <a:latin typeface="DejaVu Serif" pitchFamily="18" charset="0"/>
                <a:ea typeface="DejaVu Serif" pitchFamily="18" charset="0"/>
              </a:rPr>
              <a:t>1. </a:t>
            </a:r>
            <a:r>
              <a:rPr lang="ru-RU" sz="2800" dirty="0">
                <a:latin typeface="DejaVu Serif" pitchFamily="18" charset="0"/>
                <a:ea typeface="DejaVu Serif" pitchFamily="18" charset="0"/>
              </a:rPr>
              <a:t>К</a:t>
            </a:r>
            <a:r>
              <a:rPr lang="ru-RU" sz="2800" dirty="0" smtClean="0">
                <a:latin typeface="DejaVu Serif" pitchFamily="18" charset="0"/>
                <a:ea typeface="DejaVu Serif" pitchFamily="18" charset="0"/>
              </a:rPr>
              <a:t>атание колеса, обруча (у кого дальше)</a:t>
            </a:r>
            <a:br>
              <a:rPr lang="ru-RU" sz="2800" dirty="0" smtClean="0">
                <a:latin typeface="DejaVu Serif" pitchFamily="18" charset="0"/>
                <a:ea typeface="DejaVu Serif" pitchFamily="18" charset="0"/>
              </a:rPr>
            </a:br>
            <a:r>
              <a:rPr lang="ru-RU" sz="2800" dirty="0" smtClean="0">
                <a:latin typeface="DejaVu Serif" pitchFamily="18" charset="0"/>
                <a:ea typeface="DejaVu Serif" pitchFamily="18" charset="0"/>
              </a:rPr>
              <a:t>2. Конкурс «Обжора» (кто больше съест блинов за 30 сек.)</a:t>
            </a:r>
            <a:br>
              <a:rPr lang="ru-RU" sz="2800" dirty="0" smtClean="0">
                <a:latin typeface="DejaVu Serif" pitchFamily="18" charset="0"/>
                <a:ea typeface="DejaVu Serif" pitchFamily="18" charset="0"/>
              </a:rPr>
            </a:br>
            <a:r>
              <a:rPr lang="ru-RU" sz="2800" dirty="0" smtClean="0">
                <a:latin typeface="DejaVu Serif" pitchFamily="18" charset="0"/>
                <a:ea typeface="DejaVu Serif" pitchFamily="18" charset="0"/>
              </a:rPr>
              <a:t>3. Кто лучше спляшет (споет)</a:t>
            </a:r>
            <a:br>
              <a:rPr lang="ru-RU" sz="2800" dirty="0" smtClean="0">
                <a:latin typeface="DejaVu Serif" pitchFamily="18" charset="0"/>
                <a:ea typeface="DejaVu Serif" pitchFamily="18" charset="0"/>
              </a:rPr>
            </a:br>
            <a:r>
              <a:rPr lang="ru-RU" sz="2800" dirty="0" smtClean="0">
                <a:latin typeface="DejaVu Serif" pitchFamily="18" charset="0"/>
                <a:ea typeface="DejaVu Serif" pitchFamily="18" charset="0"/>
              </a:rPr>
              <a:t>4. </a:t>
            </a:r>
            <a:r>
              <a:rPr lang="ru-RU" sz="2800" dirty="0">
                <a:latin typeface="DejaVu Serif" pitchFamily="18" charset="0"/>
                <a:ea typeface="DejaVu Serif" pitchFamily="18" charset="0"/>
              </a:rPr>
              <a:t>А</a:t>
            </a:r>
            <a:r>
              <a:rPr lang="ru-RU" sz="2800" dirty="0" smtClean="0">
                <a:latin typeface="DejaVu Serif" pitchFamily="18" charset="0"/>
                <a:ea typeface="DejaVu Serif" pitchFamily="18" charset="0"/>
              </a:rPr>
              <a:t>укцион «</a:t>
            </a:r>
            <a:r>
              <a:rPr lang="ru-RU" sz="2800" dirty="0">
                <a:latin typeface="DejaVu Serif" pitchFamily="18" charset="0"/>
                <a:ea typeface="DejaVu Serif" pitchFamily="18" charset="0"/>
              </a:rPr>
              <a:t>П</a:t>
            </a:r>
            <a:r>
              <a:rPr lang="ru-RU" sz="2800" dirty="0" smtClean="0">
                <a:latin typeface="DejaVu Serif" pitchFamily="18" charset="0"/>
                <a:ea typeface="DejaVu Serif" pitchFamily="18" charset="0"/>
              </a:rPr>
              <a:t>риметы весны» (выигрывает тот, кто последним назовет весенние приметы)</a:t>
            </a:r>
            <a:br>
              <a:rPr lang="ru-RU" sz="2800" dirty="0" smtClean="0">
                <a:latin typeface="DejaVu Serif" pitchFamily="18" charset="0"/>
                <a:ea typeface="DejaVu Serif" pitchFamily="18" charset="0"/>
              </a:rPr>
            </a:br>
            <a:r>
              <a:rPr lang="ru-RU" sz="2800" dirty="0" smtClean="0">
                <a:latin typeface="DejaVu Serif" pitchFamily="18" charset="0"/>
                <a:ea typeface="DejaVu Serif" pitchFamily="18" charset="0"/>
              </a:rPr>
              <a:t>5. </a:t>
            </a:r>
            <a:r>
              <a:rPr lang="ru-RU" sz="2800" dirty="0">
                <a:latin typeface="DejaVu Serif" pitchFamily="18" charset="0"/>
                <a:ea typeface="DejaVu Serif" pitchFamily="18" charset="0"/>
              </a:rPr>
              <a:t>С</a:t>
            </a:r>
            <a:r>
              <a:rPr lang="ru-RU" sz="2800" dirty="0" smtClean="0">
                <a:latin typeface="DejaVu Serif" pitchFamily="18" charset="0"/>
                <a:ea typeface="DejaVu Serif" pitchFamily="18" charset="0"/>
              </a:rPr>
              <a:t>нежные сраженья </a:t>
            </a:r>
            <a:br>
              <a:rPr lang="ru-RU" sz="2800" dirty="0" smtClean="0">
                <a:latin typeface="DejaVu Serif" pitchFamily="18" charset="0"/>
                <a:ea typeface="DejaVu Serif" pitchFamily="18" charset="0"/>
              </a:rPr>
            </a:br>
            <a:r>
              <a:rPr lang="ru-RU" sz="2800" dirty="0" smtClean="0">
                <a:latin typeface="DejaVu Serif" pitchFamily="18" charset="0"/>
                <a:ea typeface="DejaVu Serif" pitchFamily="18" charset="0"/>
              </a:rPr>
              <a:t>6.Конкурс загадок, пословиц, поговорок</a:t>
            </a:r>
            <a:br>
              <a:rPr lang="ru-RU" sz="2800" dirty="0" smtClean="0">
                <a:latin typeface="DejaVu Serif" pitchFamily="18" charset="0"/>
                <a:ea typeface="DejaVu Serif" pitchFamily="18" charset="0"/>
              </a:rPr>
            </a:br>
            <a:r>
              <a:rPr lang="ru-RU" sz="2800" dirty="0" smtClean="0">
                <a:latin typeface="DejaVu Serif" pitchFamily="18" charset="0"/>
                <a:ea typeface="DejaVu Serif" pitchFamily="18" charset="0"/>
              </a:rPr>
              <a:t>7. Кто быстрее на санках</a:t>
            </a:r>
            <a:br>
              <a:rPr lang="ru-RU" sz="2800" dirty="0" smtClean="0">
                <a:latin typeface="DejaVu Serif" pitchFamily="18" charset="0"/>
                <a:ea typeface="DejaVu Serif" pitchFamily="18" charset="0"/>
              </a:rPr>
            </a:br>
            <a:endParaRPr lang="ru-RU" sz="2800" dirty="0">
              <a:latin typeface="DejaVu Serif" pitchFamily="18" charset="0"/>
              <a:ea typeface="DejaVu Serif" pitchFamily="18" charset="0"/>
            </a:endParaRPr>
          </a:p>
        </p:txBody>
      </p:sp>
    </p:spTree>
    <p:extLst>
      <p:ext uri="{BB962C8B-B14F-4D97-AF65-F5344CB8AC3E}">
        <p14:creationId xmlns:p14="http://schemas.microsoft.com/office/powerpoint/2010/main" val="382253386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341</Words>
  <Application>Microsoft Office PowerPoint</Application>
  <PresentationFormat>Экран (4:3)</PresentationFormat>
  <Paragraphs>49</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Презентация PowerPoint</vt:lpstr>
      <vt:lpstr>Презентация PowerPoint</vt:lpstr>
      <vt:lpstr>       Понедельник- «Встреча» Масленицы. К  Первому дню масленицы устраивают общественные горы, качели, балаганы для скоморохов, столы со сладкими яствами. Дети приготавливали соломенную куклу- Масленицу, возили ее на салазках и кричали: «Приехала Масленица!», «Приехала   Масленица!» 1. Душа моя, Масленица, Приезжай к нам в гости на широкий двор на горах покататься, в длинах поваляться,  Сердцем потешиться!*****     2.Ой, Масленица, кривошейка,  Встречаем тебя хорошенько!  Сыром, маслом, калачом  И печеным яйцом!***** 3.А мы Масленицу повстречали,  Сыром гору набивали, Маслом гору поливали,  На широк двор зазывали Да блинами заедали!****  4 Гори, гори ясно  Чтобы не погасло,  Чтобы все метели  Разом улетели.  Чтобы птички пели,  Небеса синели.  Ну, а все невзгоды,  Холод, непогоды,  Зимние морозы,  Неудачи, слезы –   Пусть они сгорают.  Гори, гори ясно  Чтобы не погасло     </vt:lpstr>
      <vt:lpstr>                    Вторник - «Заигрыши» С утра все выходили на гору кататься, поесть блинов. Гостей принимали у ворот, угощали. После угощений отпускали покататься и потешиться на горке.  1. У петровских у ворот Вьется, вьется хоровод, Вьется. Вьется хоровод Собирается народ!  2. Гармони да баяны,   Громче играйте,   Народ созывайте!  Пусть веселый народ поет,  В пляске жару задает! 3. Здравствуй, Масленица годовая! Наша гостьюшка дорогая! Приезжай на конях вороных,  На саночках расписных. Чтоб слуги были молодые, Нам подарки несли дорогие, И блины и калачи- к нам в окошко их мечи.                                              </vt:lpstr>
      <vt:lpstr>               Среда - «Лакомка», «Сладкоежка» В этот день готовили самые вкусные блюда и, конечно, блины. Каждая хозяйка имела свой рецепт приготовления блинов и старались держать его в секрете. Блины пеклись из гречневой или пшеничной муки, большие- во всю сковороду или маленькие- с блюдце, тонкие и легкие. К блинам подавали сметану, мед, яйца, икру.  Тещи приглашают своих зятьев к блинам, а для забавы любимого зятя созывали всех родных. 1. Мы давненько блинов не ели,  Мы блиночков захотели, В квашне новой растворили, Два часа блины всходили. Моя старшая сестрица Печь блины-то мастерица Напекла она поесть, Сотен пять наверно есть, Гости, будьте вы здоровы! Вот блины мои готовы!  2. Тин-тинка,  подай блинка,  Оладышка-прибавышка,  Масляный кусок!  Тетушка, не скупися,  Масляным кусочком поделися! 3.Не житье, а Масленица. 4.Масленица- семь дней гуляет. 5.Милости просим к нам об Масленице со своим добром, с честным животом.  </vt:lpstr>
      <vt:lpstr>             Четверг – «Широкая Масленица», (разгул, перелом). Начинался масленичный разгул: катание по улицам, различные обряды, кулачные бои. В санях возили дерево, украшенное лоскутами и бубенчиками, зазывали народ в назначенное место петь песни, веселиться.  1. Собирайся, народ! Вас здесь ярмарка ждет! Хорошо сегодня, братцы Всем нам вместе сил набраться, Погулять и посмеяться!  2. На праздник сегодня  Железный закон:  Грустным и угрюмым  Вход воспрещен! 3. За дело- не мог, За работу- не мог, А поесть, поплясать, Против нас – не сыскать! Играть- не устать, Не ушло бы дела. Ай, весело  поется,  Весело прядется!  4. Свет и сила, Бог Ярило!  Красное солнышко наше!  Нет тебя в мире краше!  Даруй, бог Света, теплое лето.  Красное солнце наше, нет тебя в мире краше!  </vt:lpstr>
      <vt:lpstr>Игры, хороводы на Масленицу</vt:lpstr>
      <vt:lpstr>Викторина на Масленицу</vt:lpstr>
      <vt:lpstr>Конкурсы на Масленицу  1. Катание колеса, обруча (у кого дальше) 2. Конкурс «Обжора» (кто больше съест блинов за 30 сек.) 3. Кто лучше спляшет (споет) 4. Аукцион «Приметы весны» (выигрывает тот, кто последним назовет весенние приметы) 5. Снежные сраженья  6.Конкурс загадок, пословиц, поговорок 7. Кто быстрее на санках </vt:lpstr>
      <vt:lpstr>За праздник всем спасибо!</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444</dc:creator>
  <cp:lastModifiedBy>444</cp:lastModifiedBy>
  <cp:revision>6</cp:revision>
  <dcterms:created xsi:type="dcterms:W3CDTF">2014-02-20T08:10:35Z</dcterms:created>
  <dcterms:modified xsi:type="dcterms:W3CDTF">2014-02-20T10:10:30Z</dcterms:modified>
</cp:coreProperties>
</file>