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78" r:id="rId4"/>
    <p:sldId id="260" r:id="rId5"/>
    <p:sldId id="257" r:id="rId6"/>
    <p:sldId id="258" r:id="rId7"/>
    <p:sldId id="261" r:id="rId8"/>
    <p:sldId id="266" r:id="rId9"/>
    <p:sldId id="269" r:id="rId10"/>
    <p:sldId id="267" r:id="rId11"/>
    <p:sldId id="262" r:id="rId12"/>
    <p:sldId id="268" r:id="rId13"/>
    <p:sldId id="271" r:id="rId14"/>
    <p:sldId id="270" r:id="rId15"/>
    <p:sldId id="272" r:id="rId16"/>
    <p:sldId id="274" r:id="rId17"/>
    <p:sldId id="275" r:id="rId18"/>
    <p:sldId id="276" r:id="rId19"/>
    <p:sldId id="277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613" autoAdjust="0"/>
  </p:normalViewPr>
  <p:slideViewPr>
    <p:cSldViewPr>
      <p:cViewPr varScale="1">
        <p:scale>
          <a:sx n="74" d="100"/>
          <a:sy n="74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  <a:p>
            <a:pPr>
              <a:defRPr/>
            </a:pPr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  <a:p>
            <a:pPr>
              <a:defRPr/>
            </a:pPr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  <a:p>
            <a:pPr lvl="0"/>
            <a:endParaRPr lang="en-US" noProof="0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noProof="0"/>
          </a:p>
          <a:p>
            <a:pPr lvl="0"/>
            <a:r>
              <a:rPr lang="ru-RU" altLang="en-US" noProof="0"/>
              <a:t>Щелкните для изменения стиля основного текста</a:t>
            </a:r>
            <a:endParaRPr lang="en-US" noProof="0"/>
          </a:p>
          <a:p>
            <a:pPr lvl="1"/>
            <a:r>
              <a:rPr lang="ru-RU" altLang="en-US" noProof="0"/>
              <a:t>Второй уровень</a:t>
            </a:r>
            <a:endParaRPr lang="en-US" noProof="0"/>
          </a:p>
          <a:p>
            <a:pPr lvl="2"/>
            <a:r>
              <a:rPr lang="ru-RU" altLang="en-US" noProof="0"/>
              <a:t>Третий уровень</a:t>
            </a:r>
            <a:endParaRPr lang="en-US" noProof="0"/>
          </a:p>
          <a:p>
            <a:pPr lvl="3"/>
            <a:r>
              <a:rPr lang="ru-RU" altLang="en-US" noProof="0"/>
              <a:t>Четвертый уровень</a:t>
            </a:r>
            <a:endParaRPr lang="en-US" noProof="0"/>
          </a:p>
          <a:p>
            <a:pPr lvl="4"/>
            <a:r>
              <a:rPr lang="ru-RU" altLang="en-US" noProof="0"/>
              <a:t>Пятый уровень</a:t>
            </a:r>
            <a:endParaRPr lang="en-US" noProof="0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  <a:p>
            <a:pPr>
              <a:defRPr/>
            </a:pPr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  <a:p>
            <a:pPr>
              <a:defRPr/>
            </a:pPr>
            <a:r>
              <a:rPr lang="en-US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39C95-0F8B-401A-AD21-5DAC89EDA9CD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DFFD88-C714-4E81-961C-672BD8A887BA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8D4DA8-A5F6-430A-AA00-A9B5B12DD333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B95C05-A7F2-4214-BDF6-CF25022FD3C1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1DC9D-6F07-4278-971C-8ACBC291F2A1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EB02FD-FE11-4F94-B9E3-D59DAA4D1406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611050-DE6D-472F-B534-EEF0BEE6941A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0B97D0-DA61-4FA2-AE8C-282B5E992ED8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E6C503-B4A4-4601-8338-D27C108B6534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370C2-034D-4DB2-A857-78D877575ED1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379DC2-8621-4FE4-90D1-1A34F9E46336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EB0A0D-C5DB-43E1-8F82-904761C14029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2CF016-2885-4B3D-9ACA-2B50323A2DC3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E177-45B0-4C3E-95D1-5769BE151686}" type="datetimeFigureOut">
              <a:rPr lang="ru-RU"/>
              <a:pPr>
                <a:defRPr/>
              </a:pPr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D87C-C516-4A5C-AAF3-DD46C094D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3F89-4D4F-4B2B-9217-8A7116DF1C12}" type="datetimeFigureOut">
              <a:rPr lang="ru-RU"/>
              <a:pPr>
                <a:defRPr/>
              </a:pPr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8B3D-EE98-448E-9407-4896A0A70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E7DEF-5CA9-46D2-88A3-B1DF2B5D3228}" type="datetimeFigureOut">
              <a:rPr lang="ru-RU"/>
              <a:pPr>
                <a:defRPr/>
              </a:pPr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B00C-B179-49A3-9BA5-AA1932A88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849F7-BFB2-4EA9-B27B-A3E42AF6CAEE}" type="datetimeFigureOut">
              <a:rPr lang="ru-RU"/>
              <a:pPr>
                <a:defRPr/>
              </a:pPr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114CC-C881-408D-858A-4652EC1EB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95F1-0501-40BC-92AB-7E41E513721E}" type="datetimeFigureOut">
              <a:rPr lang="ru-RU"/>
              <a:pPr>
                <a:defRPr/>
              </a:pPr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39DC-8476-4511-A3A5-B7D4CB7A4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1806-8DD4-4A7A-A6AD-CD2396FAE75B}" type="datetimeFigureOut">
              <a:rPr lang="ru-RU"/>
              <a:pPr>
                <a:defRPr/>
              </a:pPr>
              <a:t>27.12.2024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4C2F-A4CC-43FC-96AF-2523EF0C7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0B67-7DA9-41DC-8897-09E44E2B45E6}" type="datetimeFigureOut">
              <a:rPr lang="ru-RU"/>
              <a:pPr>
                <a:defRPr/>
              </a:pPr>
              <a:t>27.12.2024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DFAC-C009-447C-AB69-D37189027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0B9A-D608-45EE-9912-9544B4B5C967}" type="datetimeFigureOut">
              <a:rPr lang="ru-RU"/>
              <a:pPr>
                <a:defRPr/>
              </a:pPr>
              <a:t>27.12.2024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86E9-9E2C-4246-8696-A719FDC07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B06F-971A-4B07-B267-BA4DD6BA5832}" type="datetimeFigureOut">
              <a:rPr lang="ru-RU"/>
              <a:pPr>
                <a:defRPr/>
              </a:pPr>
              <a:t>27.12.2024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A157-80B0-4C68-98A3-8DC889C8D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B6ED-CD4C-4608-96C7-BDFDE14DDA5F}" type="datetimeFigureOut">
              <a:rPr lang="ru-RU"/>
              <a:pPr>
                <a:defRPr/>
              </a:pPr>
              <a:t>27.12.2024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F3F9-2AC6-45C4-85F6-D6ACFCD80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4634-1ED2-4FAA-A6CA-5B23AB763AEB}" type="datetimeFigureOut">
              <a:rPr lang="ru-RU"/>
              <a:pPr>
                <a:defRPr/>
              </a:pPr>
              <a:t>27.12.2024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C8A05-BF02-4755-8A38-F57D3E8DB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7F60BE-EB25-4AEA-A980-94679C7D1619}" type="datetimeFigureOut">
              <a:rPr lang="ru-RU"/>
              <a:pPr>
                <a:defRPr/>
              </a:pPr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327D70-1E46-4913-A663-35E109243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403350" y="188913"/>
            <a:ext cx="5616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8" name="TextBox 7"/>
          <p:cNvSpPr txBox="1"/>
          <p:nvPr/>
        </p:nvSpPr>
        <p:spPr>
          <a:xfrm>
            <a:off x="709613" y="311150"/>
            <a:ext cx="6654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Century Gothic" panose="020B0502020202020204"/>
                <a:cs typeface="+mn-cs"/>
              </a:rPr>
              <a:t>Муниципальное </a:t>
            </a:r>
            <a:r>
              <a:rPr lang="ru-RU" sz="1800" dirty="0" smtClean="0">
                <a:solidFill>
                  <a:prstClr val="black"/>
                </a:solidFill>
                <a:latin typeface="Century Gothic" panose="020B0502020202020204"/>
                <a:cs typeface="+mn-cs"/>
              </a:rPr>
              <a:t>бюджетное дошкольное образование </a:t>
            </a:r>
            <a:r>
              <a:rPr lang="ru-RU" sz="1800" dirty="0" smtClean="0">
                <a:solidFill>
                  <a:prstClr val="black"/>
                </a:solidFill>
                <a:latin typeface="Century Gothic" panose="020B0502020202020204"/>
                <a:cs typeface="+mn-cs"/>
              </a:rPr>
              <a:t>учреждение детский сад общеразвивающего вида №12 «Родничок»</a:t>
            </a:r>
            <a:endParaRPr lang="ru-RU" sz="1800" dirty="0">
              <a:solidFill>
                <a:prstClr val="black"/>
              </a:solidFill>
              <a:latin typeface="Century Gothic" panose="020B0502020202020204"/>
              <a:cs typeface="+mn-cs"/>
            </a:endParaRPr>
          </a:p>
        </p:txBody>
      </p:sp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323850" y="2781300"/>
            <a:ext cx="8208963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Финансовая грамотность в ДОУ</a:t>
            </a:r>
            <a:endParaRPr lang="ru-RU" dirty="0">
              <a:latin typeface="Arial" charset="0"/>
            </a:endParaRPr>
          </a:p>
          <a:p>
            <a:pPr algn="r"/>
            <a:r>
              <a:rPr lang="ru-RU" sz="2000" dirty="0">
                <a:latin typeface="Arial" charset="0"/>
              </a:rPr>
              <a:t>(выполнил воспитатель: </a:t>
            </a:r>
            <a:r>
              <a:rPr lang="ru-RU" sz="2000" dirty="0" err="1" smtClean="0">
                <a:latin typeface="Arial" charset="0"/>
              </a:rPr>
              <a:t>Пасхина</a:t>
            </a:r>
            <a:r>
              <a:rPr lang="ru-RU" sz="2000" smtClean="0">
                <a:latin typeface="Arial" charset="0"/>
              </a:rPr>
              <a:t> А.</a:t>
            </a:r>
            <a:r>
              <a:rPr lang="ru-RU" sz="2000" smtClean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В.)</a:t>
            </a:r>
          </a:p>
          <a:p>
            <a:pPr algn="r"/>
            <a:r>
              <a:rPr lang="ru-RU" sz="1800" dirty="0"/>
              <a:t>                     </a:t>
            </a:r>
          </a:p>
          <a:p>
            <a:pPr algn="r"/>
            <a:endParaRPr lang="ru-RU" sz="1800" dirty="0"/>
          </a:p>
          <a:p>
            <a:pPr algn="r"/>
            <a:endParaRPr lang="ru-RU" sz="1800" dirty="0">
              <a:latin typeface="Arial" charset="0"/>
            </a:endParaRPr>
          </a:p>
          <a:p>
            <a:pPr algn="r"/>
            <a:endParaRPr lang="ru-RU" sz="1800" dirty="0">
              <a:latin typeface="Arial" charset="0"/>
            </a:endParaRPr>
          </a:p>
          <a:p>
            <a:pPr algn="r"/>
            <a:endParaRPr lang="ru-RU" sz="1800" dirty="0"/>
          </a:p>
        </p:txBody>
      </p:sp>
      <p:sp>
        <p:nvSpPr>
          <p:cNvPr id="14343" name="Заголовок 1"/>
          <p:cNvSpPr txBox="1">
            <a:spLocks/>
          </p:cNvSpPr>
          <p:nvPr/>
        </p:nvSpPr>
        <p:spPr bwMode="auto">
          <a:xfrm>
            <a:off x="-29369" y="2074852"/>
            <a:ext cx="89154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>
              <a:lnSpc>
                <a:spcPct val="90000"/>
              </a:lnSpc>
            </a:pPr>
            <a:r>
              <a:rPr lang="ru-RU" sz="360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ru-RU" sz="3600">
                <a:solidFill>
                  <a:srgbClr val="FF0000"/>
                </a:solidFill>
                <a:latin typeface="Century Gothic" pitchFamily="34" charset="0"/>
              </a:rPr>
            </a:br>
            <a:endParaRPr lang="ru-RU" sz="3600">
              <a:solidFill>
                <a:srgbClr val="26262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Задачи </a:t>
            </a:r>
            <a:endParaRPr lang="ru-RU"/>
          </a:p>
        </p:txBody>
      </p:sp>
      <p:sp>
        <p:nvSpPr>
          <p:cNvPr id="31746" name="Rectangle 3"/>
          <p:cNvSpPr>
            <a:spLocks noGrp="1" noEditPoint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4. Развить у детей навыки и привычки речевого этикета, культурного поведения в быту (вести себя правильно в реальных жизненных ситуациях с разумными потребностями).</a:t>
            </a:r>
          </a:p>
          <a:p>
            <a:r>
              <a:rPr lang="ru-RU" smtClean="0"/>
              <a:t>5. </a:t>
            </a:r>
            <a:r>
              <a:rPr lang="ru-RU" b="1" smtClean="0"/>
              <a:t>Формировать</a:t>
            </a:r>
            <a:r>
              <a:rPr lang="ru-RU" smtClean="0"/>
              <a:t> правильное отношение к деньгам как предмету жизненной необходимости.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 noEditPoints="1"/>
          </p:cNvSpPr>
          <p:nvPr>
            <p:ph type="title"/>
          </p:nvPr>
        </p:nvSpPr>
        <p:spPr>
          <a:xfrm>
            <a:off x="-73943" y="485729"/>
            <a:ext cx="921794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Методы и приемы работы с детьми по финансовой грамотности </a:t>
            </a:r>
            <a:endParaRPr lang="ru-RU" sz="4000"/>
          </a:p>
          <a:p>
            <a:pPr eaLnBrk="1" hangingPunct="1">
              <a:defRPr/>
            </a:pPr>
            <a:endParaRPr lang="ru-RU" sz="3200"/>
          </a:p>
        </p:txBody>
      </p:sp>
      <p:sp>
        <p:nvSpPr>
          <p:cNvPr id="33794" name="Объект 2"/>
          <p:cNvSpPr>
            <a:spLocks noGrp="1" noEditPoints="1"/>
          </p:cNvSpPr>
          <p:nvPr>
            <p:ph idx="1"/>
          </p:nvPr>
        </p:nvSpPr>
        <p:spPr>
          <a:xfrm>
            <a:off x="0" y="1412875"/>
            <a:ext cx="5867400" cy="4525963"/>
          </a:xfrm>
        </p:spPr>
        <p:txBody>
          <a:bodyPr/>
          <a:lstStyle/>
          <a:p>
            <a:r>
              <a:rPr lang="ru-RU" sz="2400" smtClean="0"/>
              <a:t>-сюжетно-ролевые, дидактические, настольные игры,</a:t>
            </a:r>
          </a:p>
          <a:p>
            <a:r>
              <a:rPr lang="ru-RU" sz="2400" smtClean="0"/>
              <a:t>-особый интерес вызывают интеллектуальные игры и развлечения, где дети решают познавательные, практические, игровые задачи;</a:t>
            </a:r>
          </a:p>
          <a:p>
            <a:r>
              <a:rPr lang="ru-RU" sz="2400" smtClean="0"/>
              <a:t>-логические задачи, задачи-шутки оживляют путь познания сложных экономических явлений;</a:t>
            </a:r>
          </a:p>
          <a:p>
            <a:r>
              <a:rPr lang="ru-RU" sz="2400" smtClean="0"/>
              <a:t>- экскурсии и беседы, с целью знакомства с людьми разных профессий;</a:t>
            </a:r>
          </a:p>
          <a:p>
            <a:r>
              <a:rPr lang="ru-RU" sz="2400" smtClean="0"/>
              <a:t>- чтения художественной литературы.</a:t>
            </a:r>
          </a:p>
        </p:txBody>
      </p:sp>
      <p:pic>
        <p:nvPicPr>
          <p:cNvPr id="33795" name="Picture 4" descr="p-eUhT-qdy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0225" y="1700213"/>
            <a:ext cx="35337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EditPoints="1"/>
          </p:cNvSpPr>
          <p:nvPr>
            <p:ph type="body" idx="4294967295"/>
          </p:nvPr>
        </p:nvSpPr>
        <p:spPr>
          <a:xfrm>
            <a:off x="0" y="1287463"/>
            <a:ext cx="9251950" cy="4013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200" smtClean="0"/>
              <a:t> 1. Чтение и обсуждение сказок о потребностях и возможностях.</a:t>
            </a:r>
            <a:br>
              <a:rPr lang="ru-RU" sz="2200" smtClean="0"/>
            </a:br>
            <a:r>
              <a:rPr lang="ru-RU" sz="2200" smtClean="0"/>
              <a:t>Народных: «Жадная старуха», «Иван-царевич и серый волк», «Как коза избушку построила».</a:t>
            </a:r>
            <a:br>
              <a:rPr lang="ru-RU" sz="2200" smtClean="0"/>
            </a:br>
            <a:r>
              <a:rPr lang="ru-RU" sz="2200" smtClean="0"/>
              <a:t>Авторских: А.С.Пушкин «Сказка о рыбаке и рыбке», К.И.Чуковский «Телефон».</a:t>
            </a:r>
            <a:br>
              <a:rPr lang="ru-RU" sz="2200" smtClean="0"/>
            </a:br>
            <a:r>
              <a:rPr lang="ru-RU" sz="2200" smtClean="0"/>
              <a:t>2. Чтение и обсуждение сказок о труде.</a:t>
            </a:r>
            <a:br>
              <a:rPr lang="ru-RU" sz="2200" smtClean="0"/>
            </a:br>
            <a:r>
              <a:rPr lang="ru-RU" sz="2200" smtClean="0"/>
              <a:t>Народных: «Терем-теремок», «Хаврошечка», «Морозко», «Мужик и медведь» и др.</a:t>
            </a:r>
            <a:br>
              <a:rPr lang="ru-RU" sz="2200" smtClean="0"/>
            </a:br>
            <a:r>
              <a:rPr lang="ru-RU" sz="2200" smtClean="0"/>
              <a:t>Авторских: А.С.Пушкин «Сказка о попе и о работнике его Балде», К.Д.Ушинский «Петушок и бобовое зернышко», К.И.Чуковский «Федорино горе».</a:t>
            </a:r>
            <a:br>
              <a:rPr lang="ru-RU" sz="2200" smtClean="0"/>
            </a:br>
            <a:r>
              <a:rPr lang="ru-RU" sz="2200" smtClean="0"/>
              <a:t>3. Чтение и обсуждение сказок о бартере.</a:t>
            </a:r>
            <a:br>
              <a:rPr lang="ru-RU" sz="2200" smtClean="0"/>
            </a:br>
            <a:r>
              <a:rPr lang="ru-RU" sz="2200" smtClean="0"/>
              <a:t>Народных: «Лисичка со скалочкой», «Мена», «Выгодное дело».</a:t>
            </a:r>
            <a:br>
              <a:rPr lang="ru-RU" sz="2200" smtClean="0"/>
            </a:br>
            <a:r>
              <a:rPr lang="ru-RU" sz="2200" smtClean="0"/>
              <a:t>Авторских: В.Катаев «Дудочка и кувшинчик».</a:t>
            </a:r>
            <a:br>
              <a:rPr lang="ru-RU" sz="2200" smtClean="0"/>
            </a:br>
            <a:r>
              <a:rPr lang="ru-RU" sz="2200" smtClean="0"/>
              <a:t>4. Чтение и обсуждение сказок о деньгах.</a:t>
            </a:r>
            <a:br>
              <a:rPr lang="ru-RU" sz="2200" smtClean="0"/>
            </a:br>
            <a:r>
              <a:rPr lang="ru-RU" sz="2200" smtClean="0"/>
              <a:t>Авторских: К.И.Чуковский «Муха-Цокотуха», Г. -Х. Андерсен «Огниво».</a:t>
            </a:r>
            <a:br>
              <a:rPr lang="ru-RU" sz="2200" smtClean="0"/>
            </a:br>
            <a:r>
              <a:rPr lang="ru-RU" sz="2200" smtClean="0"/>
              <a:t>5. Чтение и обсуждение сказок о рекламе.</a:t>
            </a:r>
            <a:br>
              <a:rPr lang="ru-RU" sz="2200" smtClean="0"/>
            </a:br>
            <a:r>
              <a:rPr lang="ru-RU" sz="2200" smtClean="0"/>
              <a:t>Народных: «Лиса и козел».</a:t>
            </a:r>
            <a:br>
              <a:rPr lang="ru-RU" sz="2200" smtClean="0"/>
            </a:br>
            <a:r>
              <a:rPr lang="ru-RU" sz="2200" smtClean="0"/>
              <a:t>Авторских: Г. -Х. Андерсен «Новое платье короля», Ш.Перро «Кот в сапогах», С.Михалков «Как старик корову продавал» </a:t>
            </a:r>
          </a:p>
        </p:txBody>
      </p:sp>
      <p:sp>
        <p:nvSpPr>
          <p:cNvPr id="26629" name="Текст. поле 26628"/>
          <p:cNvSpPr txBox="1"/>
          <p:nvPr/>
        </p:nvSpPr>
        <p:spPr>
          <a:xfrm>
            <a:off x="0" y="0"/>
            <a:ext cx="9000821" cy="20444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Используемые народные авторские сказки </a:t>
            </a:r>
            <a:endParaRPr lang="ru-RU">
              <a:cs typeface="Arial" panose="020B0604020202020204" pitchFamily="34" charset="0"/>
            </a:endParaRPr>
          </a:p>
          <a:p>
            <a:pPr algn="ctr">
              <a:defRPr/>
            </a:pPr>
            <a:endParaRPr 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Просмотр и обсуждение мультфильмов</a:t>
            </a:r>
            <a:endParaRPr lang="ru-RU"/>
          </a:p>
        </p:txBody>
      </p:sp>
      <p:sp>
        <p:nvSpPr>
          <p:cNvPr id="37890" name="Rectangle 3"/>
          <p:cNvSpPr>
            <a:spLocks noGrp="1" noEditPoints="1"/>
          </p:cNvSpPr>
          <p:nvPr>
            <p:ph type="body" idx="4294967295"/>
          </p:nvPr>
        </p:nvSpPr>
        <p:spPr>
          <a:xfrm>
            <a:off x="468313" y="1600200"/>
            <a:ext cx="5986462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Просмотр и обсуждение мультфильмов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Серии мультфильма «Смешарики» под названием «Азбука финансовой грамотности»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Серии мультфильма «Фиксики»: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Деньги;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Копилка;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Как делают деньги.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«Богатый бобрёнок»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«Азбука денег. Уроки тётушки Совы».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«Незнайка на Луне»</a:t>
            </a:r>
          </a:p>
        </p:txBody>
      </p:sp>
      <p:pic>
        <p:nvPicPr>
          <p:cNvPr id="37891" name="Picture 4" descr="i?id=79992184e81fbb9c159dac1fac8ae94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770438"/>
            <a:ext cx="31321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Варианты создания условий по развитию финансовой грамотности</a:t>
            </a:r>
          </a:p>
        </p:txBody>
      </p:sp>
      <p:sp>
        <p:nvSpPr>
          <p:cNvPr id="39938" name="Rectangle 3"/>
          <p:cNvSpPr>
            <a:spLocks noGrp="1" noEditPoint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«Банк», «Аптека», «Семья»;</a:t>
            </a:r>
          </a:p>
          <a:p>
            <a:r>
              <a:rPr lang="ru-RU" smtClean="0">
                <a:latin typeface="Arial" charset="0"/>
              </a:rPr>
              <a:t>Банкомат;</a:t>
            </a:r>
          </a:p>
          <a:p>
            <a:r>
              <a:rPr lang="ru-RU" smtClean="0">
                <a:latin typeface="Arial" charset="0"/>
              </a:rPr>
              <a:t>Альбом «Эволюция денег»;</a:t>
            </a:r>
          </a:p>
          <a:p>
            <a:r>
              <a:rPr lang="ru-RU" smtClean="0">
                <a:latin typeface="Arial" charset="0"/>
              </a:rPr>
              <a:t>Дидактические игры «Дорого-дешево», «Бюджет» и другие, «Деньги»;</a:t>
            </a:r>
          </a:p>
          <a:p>
            <a:r>
              <a:rPr lang="ru-RU" smtClean="0">
                <a:latin typeface="Arial" charset="0"/>
              </a:rPr>
              <a:t>Банковские карты,деньги.</a:t>
            </a:r>
          </a:p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Банкомат</a:t>
            </a:r>
          </a:p>
        </p:txBody>
      </p:sp>
      <p:sp>
        <p:nvSpPr>
          <p:cNvPr id="41986" name="Rectangle 3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Picture 5" descr="xUVceZGdBH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358933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 descr="p-eUhT-qdy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3350" y="1196975"/>
            <a:ext cx="39306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Дидактические игры</a:t>
            </a:r>
          </a:p>
        </p:txBody>
      </p:sp>
      <p:sp>
        <p:nvSpPr>
          <p:cNvPr id="43010" name="Rectangle 3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6202363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/>
              <a:t>1. «Что продается в магазине?».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Цель</a:t>
            </a:r>
            <a:r>
              <a:rPr lang="ru-RU" sz="2400" smtClean="0"/>
              <a:t> – формирование у детей представления о товаре.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Задачи: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1) Познакомить детей с понятием «товар».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2) Сформировать представление о том, что каждый товар имеет свою стоимость.</a:t>
            </a:r>
            <a:endParaRPr lang="ru-RU" sz="2400" b="1" smtClean="0"/>
          </a:p>
          <a:p>
            <a:pPr>
              <a:lnSpc>
                <a:spcPct val="90000"/>
              </a:lnSpc>
            </a:pPr>
            <a:r>
              <a:rPr lang="ru-RU" sz="2400" b="1" smtClean="0"/>
              <a:t>Ход игры</a:t>
            </a:r>
            <a:r>
              <a:rPr lang="ru-RU" sz="2400" smtClean="0"/>
              <a:t>: раздать детям карточки «деньги». Разложить перед детьми карточки «товар». Спросить, чтобы они хотели купить, и есть ли у них возможность это сделать (хватит ли у них «денег» на покупку товара).</a:t>
            </a:r>
          </a:p>
        </p:txBody>
      </p:sp>
      <p:pic>
        <p:nvPicPr>
          <p:cNvPr id="43011" name="Picture 5" descr="81pRnCOVC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302125"/>
            <a:ext cx="25558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4" name="Rectangle 3"/>
          <p:cNvSpPr>
            <a:spLocks noGrp="1" noEditPoints="1"/>
          </p:cNvSpPr>
          <p:nvPr>
            <p:ph type="body" idx="1"/>
          </p:nvPr>
        </p:nvSpPr>
        <p:spPr>
          <a:xfrm>
            <a:off x="250825" y="404813"/>
            <a:ext cx="5834063" cy="645318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/>
              <a:t>«Бюджет».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/>
              <a:t>Цель</a:t>
            </a:r>
            <a:r>
              <a:rPr lang="ru-RU" sz="2400" smtClean="0"/>
              <a:t> – познакомить с понятием «бюджет».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Задачи: 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Сформировать представление о том, что такое «бюджет».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Сформировать представление о том, что такое «доход».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Сформировать представление о том, что такое «расход».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Закреплять умение составлять «список покупок» и следовать ему.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Закреплять умение использовать для покупок заданную сумму денег.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/>
              <a:t>Ход игры</a:t>
            </a:r>
            <a:r>
              <a:rPr lang="ru-RU" sz="2400" smtClean="0"/>
              <a:t>: выдать каждому ребенку сумму, которую ему нужно будет потратить на определенную цель. Цели могут быть различные – продукты для завтрака, для семейного торжества, подарки друзьям к Новому году и т.д.</a:t>
            </a:r>
          </a:p>
        </p:txBody>
      </p:sp>
      <p:pic>
        <p:nvPicPr>
          <p:cNvPr id="44035" name="Picture 5" descr="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3925" y="3284538"/>
            <a:ext cx="31400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8" name="Rectangle 3"/>
          <p:cNvSpPr>
            <a:spLocks noGrp="1" noEditPoints="1"/>
          </p:cNvSpPr>
          <p:nvPr>
            <p:ph type="body" idx="1"/>
          </p:nvPr>
        </p:nvSpPr>
        <p:spPr>
          <a:xfrm>
            <a:off x="323850" y="188913"/>
            <a:ext cx="8569325" cy="6480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/>
              <a:t>« Кто кем работает?»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Цель. Формирование представления о профессии. Воспитывать желание познавать многообразный мир профессий, уважение к человеку-труженику.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Материал. Кукла-Загадка, рисунки с изображениями людей разных профессий и сказочных героев.</a:t>
            </a:r>
            <a:endParaRPr lang="ru-RU" sz="2000" b="1" smtClean="0"/>
          </a:p>
          <a:p>
            <a:pPr>
              <a:lnSpc>
                <a:spcPct val="80000"/>
              </a:lnSpc>
            </a:pPr>
            <a:r>
              <a:rPr lang="ru-RU" sz="2000" b="1" smtClean="0"/>
              <a:t>Ход  игры</a:t>
            </a:r>
            <a:r>
              <a:rPr lang="ru-RU" sz="200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Покажите  детям картинки, на которых изображены люди разных профессий. Дети, ориентируясь по рисункам, называют профессии родителей, своих близких, всех тех, с кем они встречаются.                                                                                                               Получив из кассы картинки с изображениями сказочных героев, просит отгадать их профессии.                                                                                                                                      Раздайте девочкам рисунки с изображением сказочных персонажей, а мальчикам - с изображениями людей разных профессий. По сигналу колокольчика девочки и мальчики начинают искать свою пару и по двое садятся за столы, а затем по очереди доказывают правильность своего выбора. Можно предложить детям, чтобы с помощью движений, имитаций и других образных действий они показали профессию своего героя. Организуйте постепенный переход к сюжетно – ролевым игр на эту тему. Можно провести и беседы о том, как относится к своему труду герой, кто производит товары, а кто предоставляет услуги (если дети знакомы с этими понятиями).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должны понять дети</a:t>
            </a:r>
          </a:p>
        </p:txBody>
      </p:sp>
      <p:sp>
        <p:nvSpPr>
          <p:cNvPr id="46082" name="Rectangle 3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1. Деньги не появляются сами собой, а зарабатываются.</a:t>
            </a:r>
          </a:p>
          <a:p>
            <a:r>
              <a:rPr lang="ru-RU" smtClean="0"/>
              <a:t>2. Сначала зарабатываешь – потом тратим.</a:t>
            </a:r>
          </a:p>
          <a:p>
            <a:r>
              <a:rPr lang="ru-RU" smtClean="0"/>
              <a:t>3. Финансы нужно планировать.</a:t>
            </a:r>
          </a:p>
          <a:p>
            <a:r>
              <a:rPr lang="ru-RU" smtClean="0"/>
              <a:t>4. Финансы – это интересно и увлекательно.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3"/>
          <p:cNvSpPr>
            <a:spLocks noGrp="1" noEditPoints="1"/>
          </p:cNvSpPr>
          <p:nvPr>
            <p:ph idx="1"/>
          </p:nvPr>
        </p:nvSpPr>
        <p:spPr>
          <a:xfrm>
            <a:off x="420688" y="119538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«Деньги - это одно из воплощений силы. Но еще большей силой обладает финансовое образование. Деньги приходят и уходят, но если вам известно, как они работают, то вы можете управлять ими и становиться богаче». 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1800" b="1" i="1" smtClean="0">
                <a:latin typeface="Arial" charset="0"/>
                <a:cs typeface="Arial" charset="0"/>
              </a:rPr>
              <a:t>Роберт Кийосаки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674" y="116632"/>
            <a:ext cx="77606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Финансовая грамотность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916238" y="2997200"/>
            <a:ext cx="5688012" cy="6477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2916238" y="2997200"/>
            <a:ext cx="568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Финансовая грамотность – важнейшее условие финансового благополучия граждан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933825"/>
            <a:ext cx="57594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5445125"/>
            <a:ext cx="57118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2916238" y="3933825"/>
            <a:ext cx="56880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Это совокупность знаний, навыков и установок в сфере финансового поведения человека, ведущих к улучшению благосостояния и повышения качества жизни</a:t>
            </a:r>
          </a:p>
        </p:txBody>
      </p:sp>
      <p:sp>
        <p:nvSpPr>
          <p:cNvPr id="16392" name="TextBox 14"/>
          <p:cNvSpPr txBox="1">
            <a:spLocks noChangeArrowheads="1"/>
          </p:cNvSpPr>
          <p:nvPr/>
        </p:nvSpPr>
        <p:spPr bwMode="auto">
          <a:xfrm>
            <a:off x="2916238" y="5373688"/>
            <a:ext cx="59039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Это психологическое качество человека, показывающее степень его осведомленности в финансовых вопросах, умение зарабатывать и управлять деньгами</a:t>
            </a:r>
          </a:p>
        </p:txBody>
      </p:sp>
      <p:pic>
        <p:nvPicPr>
          <p:cNvPr id="1639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429000"/>
            <a:ext cx="23066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6" name="Rectangle 3"/>
          <p:cNvSpPr>
            <a:spLocks noGrp="1" noEditPoints="1"/>
          </p:cNvSpPr>
          <p:nvPr>
            <p:ph type="body" idx="1"/>
          </p:nvPr>
        </p:nvSpPr>
        <p:spPr>
          <a:xfrm>
            <a:off x="539750" y="2781300"/>
            <a:ext cx="8229600" cy="28416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smtClean="0">
                <a:latin typeface="Arial" charset="0"/>
              </a:rPr>
              <a:t>Спасибо за внимание!</a:t>
            </a:r>
          </a:p>
        </p:txBody>
      </p:sp>
      <p:pic>
        <p:nvPicPr>
          <p:cNvPr id="47107" name="Picture 5" descr="jByKvfvHH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676650"/>
            <a:ext cx="3932237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ru-RU" smtClean="0"/>
              <a:t>Актуальность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7272337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изменяющихся условиях современного общества непрерывное экономическое образование необходимо начинать именно с дошкольного возраста, когда детьми приобретается первичный опыт в элементарных экономических отношениях. Ребёнок - дошкольник не освоит эту область самостоятельно, но вместе с воспитателями и родителями, путешествуя по этому новому удивительному и увлекательному миру, он приобретет доступные ему знания и поймёт, какое место экономика занимает в окружающей его действительности.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Распоряжение Правительства РФ от 25 09 2017 № 2039 -р «Стратегия повышения финансовой грамотности в Российской Федерации на 2017-2023 годы» </a:t>
            </a: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Федеральный закон от 29.12.2012 № 273-ФЗ (ред. от 06.02.2020) «Об образовании в Российской Федерации» </a:t>
            </a: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Приказ Минобрнауки РФ от 17.10.2013 № 1155 (ред. от 21.01.2019) «Об утверждении федерального государственного образовательного стандарта дошкольного образования» </a:t>
            </a: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Распоряжение Правительства РФ от 24.12.2013 №2506-р “О концепции развития математического образования в Российской Федерации”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-396552" y="-99392"/>
            <a:ext cx="1010694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Нормативно-правовое обеспечение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Стратегия повышения финансовой грамотности в Российской Федерации 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Стратегия повышения финансовой грамотности в Российской Федерации на 2017–2023 годы, утвержденная распоряжением Правительства Российской Федерации от 25 сентября 2017 года № 2039-р, содержит определение финансовой грамотности как результата процесса финансового образования, который, в свою очередь, определяется как сочетание осведомленности, знаний, умений и поведенческих моделей, необходимых для принятия успешных финансовых решений и, в конечном итоге, для достижения финансового благосостояния.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211138" y="1062038"/>
            <a:ext cx="8682037" cy="4525962"/>
          </a:xfrm>
        </p:spPr>
        <p:txBody>
          <a:bodyPr rtlCol="0">
            <a:normAutofit fontScale="85000" lnSpcReduction="20000"/>
          </a:bodyPr>
          <a:lstStyle/>
          <a:p>
            <a:pPr marL="0" indent="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государственный образовательный стандарт дошкольного образования ставит задачу формирования общей культуры личности детей. Экономическая культура личности дошкольника характеризуется наличием первичных представлений об экономических категориях, интеллектуальных и нравственных качествах (бережливость, рачительность, смекалка, трудолюбие, умение планировать дела, осуждение жадности и расточительности). Без сформированных первичных экономических представлений невозможно формирование финансовой грамотности.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2407" y="116632"/>
            <a:ext cx="28791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ФГОС ДО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688" y="5457825"/>
            <a:ext cx="32575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 noEditPoints="1"/>
          </p:cNvSpPr>
          <p:nvPr>
            <p:ph idx="1"/>
          </p:nvPr>
        </p:nvSpPr>
        <p:spPr>
          <a:xfrm>
            <a:off x="457200" y="1600200"/>
            <a:ext cx="4691063" cy="4525963"/>
          </a:xfrm>
        </p:spPr>
        <p:txBody>
          <a:bodyPr/>
          <a:lstStyle/>
          <a:p>
            <a:pPr marL="0" indent="457200" eaLnBrk="1" hangingPunct="1">
              <a:buFont typeface="Arial" charset="0"/>
              <a:buNone/>
            </a:pPr>
            <a:r>
              <a:rPr lang="ru-RU" smtClean="0"/>
              <a:t>Знания и навыки, необходимые для принятия обоснованных (рациональных) и ответственных решений для достижения финансового благополучия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116" y="127298"/>
            <a:ext cx="907300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Финансовая грамотность – что это?</a:t>
            </a:r>
          </a:p>
        </p:txBody>
      </p:sp>
      <p:pic>
        <p:nvPicPr>
          <p:cNvPr id="25603" name="Picture 4" descr="dwME4kVJJD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484313"/>
            <a:ext cx="3848100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Цель финансовой грамотности в ДОУ</a:t>
            </a:r>
            <a:endParaRPr lang="ru-RU"/>
          </a:p>
        </p:txBody>
      </p:sp>
      <p:sp>
        <p:nvSpPr>
          <p:cNvPr id="27650" name="Rectangle 3"/>
          <p:cNvSpPr>
            <a:spLocks noGrp="1" noEditPoint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Основная цель реализации курса «Основы ФГ» в ДОО – формирование финансовой культуры и азов финансовой грамотности у старших дошкольников.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EditPoint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1. Создать условия для </a:t>
            </a:r>
            <a:r>
              <a:rPr lang="ru-RU" sz="2400" b="1" smtClean="0"/>
              <a:t>формирования</a:t>
            </a:r>
            <a:r>
              <a:rPr lang="ru-RU" sz="2400" smtClean="0"/>
              <a:t> элементарных экономических знаний у детей.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2. Научить понимать и ценить окружающий предметный мир (как результат труда людей, видеть красоту человеческого творения и относиться к нему с уважением.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3. Развить эмоциональную сферу детей, умение понимать свое эмоциональное состояние, регулировать собственное поведение, </a:t>
            </a:r>
            <a:r>
              <a:rPr lang="ru-RU" sz="2400" b="1" smtClean="0"/>
              <a:t>формировать</a:t>
            </a:r>
            <a:r>
              <a:rPr lang="ru-RU" sz="2400" smtClean="0"/>
              <a:t> положительную самооценку, способность распознать чувства других людей. </a:t>
            </a:r>
          </a:p>
        </p:txBody>
      </p:sp>
      <p:sp>
        <p:nvSpPr>
          <p:cNvPr id="23555" name="Текст. поле 23554"/>
          <p:cNvSpPr txBox="1"/>
          <p:nvPr/>
        </p:nvSpPr>
        <p:spPr>
          <a:xfrm>
            <a:off x="3199352" y="299373"/>
            <a:ext cx="2339126" cy="13739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Задачи </a:t>
            </a:r>
            <a:endParaRPr lang="ru-RU">
              <a:cs typeface="Arial" panose="020B0604020202020204" pitchFamily="34" charset="0"/>
            </a:endParaRPr>
          </a:p>
          <a:p>
            <a:pPr algn="ctr">
              <a:defRPr/>
            </a:pPr>
            <a:endParaRPr 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776</Words>
  <Application>Microsoft Office PowerPoint</Application>
  <PresentationFormat>Экран (4:3)</PresentationFormat>
  <Paragraphs>100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Актуальность</vt:lpstr>
      <vt:lpstr>Презентация PowerPoint</vt:lpstr>
      <vt:lpstr>Стратегия повышения финансовой грамотности в Российской Федерации </vt:lpstr>
      <vt:lpstr>Презентация PowerPoint</vt:lpstr>
      <vt:lpstr>Презентация PowerPoint</vt:lpstr>
      <vt:lpstr>Цель финансовой грамотности в ДОУ</vt:lpstr>
      <vt:lpstr>Презентация PowerPoint</vt:lpstr>
      <vt:lpstr>Задачи </vt:lpstr>
      <vt:lpstr> Методы и приемы работы с детьми по финансовой грамотности  </vt:lpstr>
      <vt:lpstr>Презентация PowerPoint</vt:lpstr>
      <vt:lpstr>Просмотр и обсуждение мультфильмов</vt:lpstr>
      <vt:lpstr>Варианты создания условий по развитию финансовой грамотности</vt:lpstr>
      <vt:lpstr>Банкомат</vt:lpstr>
      <vt:lpstr>Дидактические игры</vt:lpstr>
      <vt:lpstr>Презентация PowerPoint</vt:lpstr>
      <vt:lpstr>Презентация PowerPoint</vt:lpstr>
      <vt:lpstr>Что должны понять дети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Моташков</dc:creator>
  <cp:lastModifiedBy>MSI</cp:lastModifiedBy>
  <cp:revision>19</cp:revision>
  <dcterms:created xsi:type="dcterms:W3CDTF">2021-12-21T02:08:50Z</dcterms:created>
  <dcterms:modified xsi:type="dcterms:W3CDTF">2024-12-27T10:03:37Z</dcterms:modified>
</cp:coreProperties>
</file>